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7"/>
  </p:notesMasterIdLst>
  <p:sldIdLst>
    <p:sldId id="256" r:id="rId2"/>
    <p:sldId id="374" r:id="rId3"/>
    <p:sldId id="438" r:id="rId4"/>
    <p:sldId id="439" r:id="rId5"/>
    <p:sldId id="499" r:id="rId6"/>
    <p:sldId id="440" r:id="rId7"/>
    <p:sldId id="441" r:id="rId8"/>
    <p:sldId id="442" r:id="rId9"/>
    <p:sldId id="443" r:id="rId10"/>
    <p:sldId id="500" r:id="rId11"/>
    <p:sldId id="556" r:id="rId12"/>
    <p:sldId id="444" r:id="rId13"/>
    <p:sldId id="445" r:id="rId14"/>
    <p:sldId id="446" r:id="rId15"/>
    <p:sldId id="448" r:id="rId16"/>
    <p:sldId id="449" r:id="rId17"/>
    <p:sldId id="503" r:id="rId18"/>
    <p:sldId id="502" r:id="rId19"/>
    <p:sldId id="504" r:id="rId20"/>
    <p:sldId id="450" r:id="rId21"/>
    <p:sldId id="451" r:id="rId22"/>
    <p:sldId id="505" r:id="rId23"/>
    <p:sldId id="452" r:id="rId24"/>
    <p:sldId id="453" r:id="rId25"/>
    <p:sldId id="454" r:id="rId26"/>
    <p:sldId id="506" r:id="rId27"/>
    <p:sldId id="507" r:id="rId28"/>
    <p:sldId id="508" r:id="rId29"/>
    <p:sldId id="455" r:id="rId30"/>
    <p:sldId id="557" r:id="rId31"/>
    <p:sldId id="510" r:id="rId32"/>
    <p:sldId id="558" r:id="rId33"/>
    <p:sldId id="456" r:id="rId34"/>
    <p:sldId id="512" r:id="rId35"/>
    <p:sldId id="513" r:id="rId36"/>
    <p:sldId id="559" r:id="rId37"/>
    <p:sldId id="516" r:id="rId38"/>
    <p:sldId id="560" r:id="rId39"/>
    <p:sldId id="518" r:id="rId40"/>
    <p:sldId id="520" r:id="rId41"/>
    <p:sldId id="521" r:id="rId42"/>
    <p:sldId id="561" r:id="rId43"/>
    <p:sldId id="458" r:id="rId44"/>
    <p:sldId id="522" r:id="rId45"/>
    <p:sldId id="562" r:id="rId46"/>
    <p:sldId id="459" r:id="rId47"/>
    <p:sldId id="488" r:id="rId48"/>
    <p:sldId id="489" r:id="rId49"/>
    <p:sldId id="563" r:id="rId50"/>
    <p:sldId id="525" r:id="rId51"/>
    <p:sldId id="564" r:id="rId52"/>
    <p:sldId id="551" r:id="rId53"/>
    <p:sldId id="552" r:id="rId54"/>
    <p:sldId id="565" r:id="rId55"/>
    <p:sldId id="527" r:id="rId56"/>
    <p:sldId id="566" r:id="rId57"/>
    <p:sldId id="529" r:id="rId58"/>
    <p:sldId id="567" r:id="rId59"/>
    <p:sldId id="534" r:id="rId60"/>
    <p:sldId id="574" r:id="rId61"/>
    <p:sldId id="533" r:id="rId62"/>
    <p:sldId id="535" r:id="rId63"/>
    <p:sldId id="568" r:id="rId64"/>
    <p:sldId id="532" r:id="rId65"/>
    <p:sldId id="538" r:id="rId66"/>
    <p:sldId id="569" r:id="rId67"/>
    <p:sldId id="537" r:id="rId68"/>
    <p:sldId id="541" r:id="rId69"/>
    <p:sldId id="570" r:id="rId70"/>
    <p:sldId id="544" r:id="rId71"/>
    <p:sldId id="545" r:id="rId72"/>
    <p:sldId id="571" r:id="rId73"/>
    <p:sldId id="547" r:id="rId74"/>
    <p:sldId id="548" r:id="rId75"/>
    <p:sldId id="572" r:id="rId76"/>
    <p:sldId id="433" r:id="rId77"/>
    <p:sldId id="531" r:id="rId78"/>
    <p:sldId id="434" r:id="rId79"/>
    <p:sldId id="435" r:id="rId80"/>
    <p:sldId id="436" r:id="rId81"/>
    <p:sldId id="437" r:id="rId82"/>
    <p:sldId id="554" r:id="rId83"/>
    <p:sldId id="573" r:id="rId84"/>
    <p:sldId id="275" r:id="rId85"/>
    <p:sldId id="428" r:id="rId8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2326" autoAdjust="0"/>
  </p:normalViewPr>
  <p:slideViewPr>
    <p:cSldViewPr snapToGrid="0">
      <p:cViewPr varScale="1">
        <p:scale>
          <a:sx n="79" d="100"/>
          <a:sy n="79" d="100"/>
        </p:scale>
        <p:origin x="16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22AB7-5935-434D-99E3-6D55F5AEB2A7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E6903-679E-41D7-A9A0-D37C1E31F2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8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entokey.com/audiometric-testing/" TargetMode="External"/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902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dirty="0" smtClean="0"/>
              <a:t>Do a brief review of counseling; have patient confirm their data in </a:t>
            </a:r>
            <a:r>
              <a:rPr lang="en-US" altLang="en-US" baseline="0" dirty="0" smtClean="0"/>
              <a:t>demographic fields 2 thru 14.</a:t>
            </a:r>
          </a:p>
          <a:p>
            <a:pPr defTabSz="931774">
              <a:defRPr/>
            </a:pPr>
            <a:r>
              <a:rPr lang="en-US" altLang="en-US" baseline="0" dirty="0" smtClean="0"/>
              <a:t>Is there a change in hearing? EWS patient needs to sign DD Form 2216; noise notch, review and have patient put in HPDs</a:t>
            </a:r>
          </a:p>
          <a:p>
            <a:pPr defTabSz="931774">
              <a:defRPr/>
            </a:pPr>
            <a:r>
              <a:rPr lang="en-US" altLang="en-US" baseline="0" dirty="0" smtClean="0"/>
              <a:t>Are thresholds within the range of normal? Yes</a:t>
            </a:r>
          </a:p>
          <a:p>
            <a:pPr defTabSz="931774">
              <a:defRPr/>
            </a:pPr>
            <a:r>
              <a:rPr lang="en-US" altLang="en-US" baseline="0" dirty="0" smtClean="0"/>
              <a:t>Where does the patient need to go? Return in a year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Additional Comments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students write responses in their training booklet</a:t>
            </a:r>
          </a:p>
          <a:p>
            <a:pPr defTabSz="931774">
              <a:defRPr/>
            </a:pP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85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95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SSN is always inputted as the Identification number; SSN/Certification number linkage has</a:t>
            </a:r>
            <a:r>
              <a:rPr lang="en-US" baseline="0" dirty="0" smtClean="0"/>
              <a:t> to be correct.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149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Review</a:t>
            </a:r>
            <a:r>
              <a:rPr lang="en-US" baseline="0" dirty="0" smtClean="0"/>
              <a:t> of the test types are on the following slides; ensure students understand they need to know when to do what type of test.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18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OSHA requires use of hearing protection at 85 dBA TWA until a baseline is obtained; once baseline is obtained, exposure level for required HPD use increases to 90 dBA TWA. If a referral is generated by test selection you may not want to create the 2215, examples: Low frequency hearing loss (conductive issues) or asymmetry, masking requirement is present (possible invalid thresholds)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702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the only selections a technician may make in the DOEHRS-HC Run Test window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729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28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Re-enforce</a:t>
            </a:r>
            <a:r>
              <a:rPr lang="en-US" baseline="0" dirty="0" smtClean="0"/>
              <a:t> an electronic remark for all type 3 re-establishments; re-established per… or input by if transcribing results from an audiologist evaluation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2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 wrong reference test reason is selected, future 2216 tests may not be compared to the correct 2215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9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Images: </a:t>
            </a:r>
            <a:r>
              <a:rPr lang="en-US" altLang="en-US" dirty="0" smtClean="0"/>
              <a:t>Defense Imagery Digest www.defenseimagery.mil</a:t>
            </a:r>
          </a:p>
          <a:p>
            <a:pPr defTabSz="931774">
              <a:defRPr/>
            </a:pPr>
            <a:r>
              <a:rPr lang="en-US" altLang="en-US" dirty="0" smtClean="0"/>
              <a:t>Review when to do each type of 2216</a:t>
            </a:r>
          </a:p>
          <a:p>
            <a:pPr defTabSz="931774">
              <a:defRPr/>
            </a:pPr>
            <a:r>
              <a:rPr lang="en-US" dirty="0" smtClean="0"/>
              <a:t>Follow-up</a:t>
            </a:r>
            <a:r>
              <a:rPr lang="en-US" baseline="0" dirty="0" smtClean="0"/>
              <a:t> 1 or 2 are the o</a:t>
            </a:r>
            <a:r>
              <a:rPr lang="en-US" dirty="0" smtClean="0"/>
              <a:t>nly 2216 tests that can be single ear; requires STS on previous test within follow-up time frame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95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Symbols/Graphic/Serial audiograms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0529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Technician has to be knowledgeable on test selection to negate future testing data errors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596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Clicking</a:t>
            </a:r>
            <a:r>
              <a:rPr lang="en-US" baseline="0" dirty="0" smtClean="0"/>
              <a:t> yes or no to Hazardous Noise exposure limits future test type selections.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89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If students have a DD Form 2215, enter their own SSN, select test type of annual and enter their own reference audiograms</a:t>
            </a:r>
          </a:p>
          <a:p>
            <a:r>
              <a:rPr lang="en-US" dirty="0" smtClean="0"/>
              <a:t>Ensure when entering type 0 reference data, do not use the calendar function, it will enter a time stamp from the local computer</a:t>
            </a:r>
          </a:p>
          <a:p>
            <a:r>
              <a:rPr lang="en-US" dirty="0" smtClean="0"/>
              <a:t>Use the tab to go from</a:t>
            </a:r>
            <a:r>
              <a:rPr lang="en-US" baseline="0" dirty="0" smtClean="0"/>
              <a:t> one date field to the other or the date may change between ears</a:t>
            </a:r>
          </a:p>
          <a:p>
            <a:r>
              <a:rPr lang="en-US" baseline="0" dirty="0" smtClean="0"/>
              <a:t>Verify all information prior to saving type 0 reference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522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925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1134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students</a:t>
            </a:r>
            <a:r>
              <a:rPr lang="en-US" baseline="0" dirty="0" smtClean="0"/>
              <a:t> bring up audiometric history in the edit audiogram window; if a re-establishment is not warranted, do not do the Follow-up test.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464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904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Negative STS still 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943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student database, 990990001, Annual </a:t>
            </a:r>
            <a:r>
              <a:rPr lang="en-US" baseline="0" dirty="0" smtClean="0"/>
              <a:t>identifies negative STS left ear; follow-up 1 confirms the negative STS; baseline for left ear automatically re-established 1 minute post test series.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767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dirty="0" smtClean="0"/>
              <a:t>Do a brief review of counseling; have patient confirm their data in </a:t>
            </a:r>
            <a:r>
              <a:rPr lang="en-US" altLang="en-US" baseline="0" dirty="0" smtClean="0"/>
              <a:t>demographic fields 2 thru 14.</a:t>
            </a:r>
          </a:p>
          <a:p>
            <a:pPr defTabSz="931774">
              <a:defRPr/>
            </a:pPr>
            <a:r>
              <a:rPr lang="en-US" altLang="en-US" baseline="0" dirty="0" smtClean="0"/>
              <a:t>Is there a change in hearing? Negative STS Left ear; Baseline re-established</a:t>
            </a:r>
          </a:p>
          <a:p>
            <a:pPr defTabSz="931774">
              <a:defRPr/>
            </a:pPr>
            <a:r>
              <a:rPr lang="en-US" altLang="en-US" baseline="0" dirty="0" smtClean="0"/>
              <a:t>Are thresholds within the range of normal? Yes</a:t>
            </a:r>
          </a:p>
          <a:p>
            <a:pPr defTabSz="931774">
              <a:defRPr/>
            </a:pPr>
            <a:r>
              <a:rPr lang="en-US" altLang="en-US" baseline="0" dirty="0" smtClean="0"/>
              <a:t>Where does the patient need to go? Return in a year; future tests will compare to the new left ear baseline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Additional Comments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students write responses in their training booklet</a:t>
            </a:r>
          </a:p>
          <a:p>
            <a:pPr defTabSz="931774">
              <a:defRPr/>
            </a:pP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345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597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Student can look at data in their</a:t>
            </a:r>
            <a:r>
              <a:rPr lang="en-US" baseline="0" dirty="0" smtClean="0"/>
              <a:t> own database, viewing the 990990017 DD Form 2216 initial, follow-up in the edit audiogram window to observe/review</a:t>
            </a:r>
            <a:endParaRPr lang="en-US" dirty="0" smtClean="0"/>
          </a:p>
          <a:p>
            <a:r>
              <a:rPr lang="en-US" dirty="0" smtClean="0"/>
              <a:t>Negative STS resolved on Follow-up</a:t>
            </a:r>
            <a:r>
              <a:rPr lang="en-US" baseline="0" dirty="0" smtClean="0"/>
              <a:t>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7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dirty="0" smtClean="0"/>
              <a:t>Do a brief review of counseling; have patient confirm their data in </a:t>
            </a:r>
            <a:r>
              <a:rPr lang="en-US" altLang="en-US" baseline="0" dirty="0" smtClean="0"/>
              <a:t>demographic fields 2 thru 14.</a:t>
            </a:r>
          </a:p>
          <a:p>
            <a:pPr defTabSz="931774">
              <a:defRPr/>
            </a:pPr>
            <a:r>
              <a:rPr lang="en-US" altLang="en-US" baseline="0" dirty="0" smtClean="0"/>
              <a:t>Is there a change in hearing? Negative STS Left ear initial 2216 test resolved</a:t>
            </a:r>
          </a:p>
          <a:p>
            <a:pPr defTabSz="931774">
              <a:defRPr/>
            </a:pPr>
            <a:r>
              <a:rPr lang="en-US" altLang="en-US" baseline="0" dirty="0" smtClean="0"/>
              <a:t>Are thresholds within the range of normal? Yes</a:t>
            </a:r>
          </a:p>
          <a:p>
            <a:pPr defTabSz="931774">
              <a:defRPr/>
            </a:pPr>
            <a:r>
              <a:rPr lang="en-US" altLang="en-US" baseline="0" dirty="0" smtClean="0"/>
              <a:t>Where does the patient need to go? Return in a year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Additional Comments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students write responses in their training booklet</a:t>
            </a:r>
          </a:p>
          <a:p>
            <a:pPr defTabSz="931774">
              <a:defRPr/>
            </a:pP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7270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549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629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can look at data in their</a:t>
            </a:r>
            <a:r>
              <a:rPr lang="en-US" baseline="0" dirty="0" smtClean="0"/>
              <a:t> own database, viewing the 990990018 DD Form 2216 initial and follow-up tests in the edit audiogram window to observe/review</a:t>
            </a:r>
            <a:br>
              <a:rPr lang="en-US" baseline="0" dirty="0" smtClean="0"/>
            </a:br>
            <a:r>
              <a:rPr lang="en-US" baseline="0" dirty="0" smtClean="0"/>
              <a:t>If an STS and an EWS are both present the STS takes precedence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95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dirty="0" smtClean="0"/>
              <a:t>Do a brief review of counseling; have patient confirm their data in </a:t>
            </a:r>
            <a:r>
              <a:rPr lang="en-US" altLang="en-US" baseline="0" dirty="0" smtClean="0"/>
              <a:t>demographic fields 2 thru 14.</a:t>
            </a:r>
          </a:p>
          <a:p>
            <a:pPr defTabSz="931774">
              <a:defRPr/>
            </a:pPr>
            <a:r>
              <a:rPr lang="en-US" altLang="en-US" baseline="0" dirty="0" smtClean="0"/>
              <a:t>Is there a change in hearing? Positive STS Right ear on initial 2216 test; resolved on Follow-up test</a:t>
            </a:r>
          </a:p>
          <a:p>
            <a:pPr defTabSz="931774">
              <a:defRPr/>
            </a:pPr>
            <a:r>
              <a:rPr lang="en-US" altLang="en-US" baseline="0" dirty="0" smtClean="0"/>
              <a:t>Are thresholds within the range of normal? Yes; EWS right ear, sign 2216</a:t>
            </a:r>
          </a:p>
          <a:p>
            <a:pPr defTabSz="931774">
              <a:defRPr/>
            </a:pPr>
            <a:r>
              <a:rPr lang="en-US" altLang="en-US" baseline="0" dirty="0" smtClean="0"/>
              <a:t>Where does the patient need to go? Return in a year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Additional Comments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students write responses in their training booklet</a:t>
            </a:r>
          </a:p>
          <a:p>
            <a:pPr defTabSz="931774">
              <a:defRPr/>
            </a:pP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3195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can look at data in their</a:t>
            </a:r>
            <a:r>
              <a:rPr lang="en-US" baseline="0" dirty="0" smtClean="0"/>
              <a:t> own database, viewing the 990990015 DD Form 2216 initial and follow-up tests in the edit audiogram window to observe/review</a:t>
            </a:r>
            <a:br>
              <a:rPr lang="en-US" baseline="0" dirty="0" smtClean="0"/>
            </a:br>
            <a:r>
              <a:rPr lang="en-US" baseline="0" dirty="0" smtClean="0"/>
              <a:t>If an STS and an EWS are both present the STS takes precedence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75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dirty="0" smtClean="0"/>
              <a:t>Do a brief review of counseling; have patient confirm their data in </a:t>
            </a:r>
            <a:r>
              <a:rPr lang="en-US" altLang="en-US" baseline="0" dirty="0" smtClean="0"/>
              <a:t>demographic fields 2 thru 14.</a:t>
            </a:r>
          </a:p>
          <a:p>
            <a:pPr defTabSz="931774">
              <a:defRPr/>
            </a:pPr>
            <a:r>
              <a:rPr lang="en-US" altLang="en-US" baseline="0" dirty="0" smtClean="0"/>
              <a:t>Is there a change in hearing? Positive STS Right ear on initial 2216/Follow-up 1 test; resolved on Follow-up 2 test</a:t>
            </a:r>
          </a:p>
          <a:p>
            <a:pPr defTabSz="931774">
              <a:defRPr/>
            </a:pPr>
            <a:r>
              <a:rPr lang="en-US" altLang="en-US" baseline="0" dirty="0" smtClean="0"/>
              <a:t>Are thresholds within the range of normal? Yes; EWS right ear, sign 2216</a:t>
            </a:r>
          </a:p>
          <a:p>
            <a:pPr defTabSz="931774">
              <a:defRPr/>
            </a:pPr>
            <a:r>
              <a:rPr lang="en-US" altLang="en-US" baseline="0" dirty="0" smtClean="0"/>
              <a:t>Where does the patient need to go? Return in a year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Additional Comments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students write responses in their training booklet</a:t>
            </a:r>
          </a:p>
          <a:p>
            <a:pPr defTabSz="931774">
              <a:defRPr/>
            </a:pP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528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can look at data in their</a:t>
            </a:r>
            <a:r>
              <a:rPr lang="en-US" baseline="0" dirty="0" smtClean="0"/>
              <a:t> own database, viewing the 990990016 DD Form 2216 initial and follow-up tests in the edit audiogram window to observe/review</a:t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279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can look at data in their</a:t>
            </a:r>
            <a:r>
              <a:rPr lang="en-US" baseline="0" dirty="0" smtClean="0"/>
              <a:t> own database, viewing the 990990016 DD Form 2216 initial and follow-up tests in the edit audiogram window to observe/review</a:t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63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STS/EWS require patient signature on the DD Form 2216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805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can look at data in their</a:t>
            </a:r>
            <a:r>
              <a:rPr lang="en-US" baseline="0" dirty="0" smtClean="0"/>
              <a:t> own database, viewing the 990990016 DD Form 2216 initial and follow-up tests in the edit audiogram window to observe/review</a:t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147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dirty="0" smtClean="0"/>
              <a:t>Do a brief review of counseling; have patient confirm their data in </a:t>
            </a:r>
            <a:r>
              <a:rPr lang="en-US" altLang="en-US" baseline="0" dirty="0" smtClean="0"/>
              <a:t>demographic fields 2 thru 14.</a:t>
            </a:r>
          </a:p>
          <a:p>
            <a:pPr defTabSz="931774">
              <a:defRPr/>
            </a:pPr>
            <a:r>
              <a:rPr lang="en-US" altLang="en-US" baseline="0" dirty="0" smtClean="0"/>
              <a:t>Is there a change in hearing? Positive STS Left ear on initial 2216/Follow-up 1 and 2 test</a:t>
            </a:r>
          </a:p>
          <a:p>
            <a:pPr defTabSz="931774">
              <a:defRPr/>
            </a:pPr>
            <a:r>
              <a:rPr lang="en-US" altLang="en-US" baseline="0" dirty="0" smtClean="0"/>
              <a:t>Are thresholds within the range of normal? No; sign 2216</a:t>
            </a:r>
          </a:p>
          <a:p>
            <a:pPr defTabSz="931774">
              <a:defRPr/>
            </a:pPr>
            <a:r>
              <a:rPr lang="en-US" altLang="en-US" baseline="0" dirty="0" smtClean="0"/>
              <a:t>Where does the patient need to go? Forward referral to PS for either administrative re-establishment or an evaluation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Additional Comments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students write responses in their training booklet</a:t>
            </a:r>
          </a:p>
          <a:p>
            <a:pPr defTabSz="931774">
              <a:defRPr/>
            </a:pP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2248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2467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can look at data in their</a:t>
            </a:r>
            <a:r>
              <a:rPr lang="en-US" baseline="0" dirty="0" smtClean="0"/>
              <a:t> own database, viewing the 990990015 DD Form 2216 initial and follow-up tests in the edit audiogram window to observe/review</a:t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888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dirty="0" smtClean="0"/>
              <a:t>Do a brief review of counseling; have patient confirm their data in </a:t>
            </a:r>
            <a:r>
              <a:rPr lang="en-US" altLang="en-US" baseline="0" dirty="0" smtClean="0"/>
              <a:t>demographic fields 2 thru 14.</a:t>
            </a:r>
          </a:p>
          <a:p>
            <a:pPr defTabSz="931774">
              <a:defRPr/>
            </a:pPr>
            <a:r>
              <a:rPr lang="en-US" altLang="en-US" baseline="0" dirty="0" smtClean="0"/>
              <a:t>Are thresholds within the range of normal? Yes</a:t>
            </a:r>
          </a:p>
          <a:p>
            <a:pPr defTabSz="931774">
              <a:defRPr/>
            </a:pPr>
            <a:r>
              <a:rPr lang="en-US" altLang="en-US" baseline="0" dirty="0" smtClean="0"/>
              <a:t>Where does the patient need to go? </a:t>
            </a:r>
          </a:p>
          <a:p>
            <a:pPr defTabSz="931774">
              <a:defRPr/>
            </a:pPr>
            <a:r>
              <a:rPr lang="en-US" altLang="en-US" baseline="0" dirty="0" smtClean="0"/>
              <a:t>Additional Comments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students write responses in their training booklet</a:t>
            </a:r>
          </a:p>
          <a:p>
            <a:pPr defTabSz="931774">
              <a:defRPr/>
            </a:pP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395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Graphic</a:t>
            </a:r>
            <a:r>
              <a:rPr lang="en-US" baseline="0" dirty="0" smtClean="0"/>
              <a:t> created by USN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454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545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Most common audiometric configuration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Associated with aging (Presbycusis), ototoxicity, diseases (meningitis, measles), and can be congenital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Audiogram in local</a:t>
            </a:r>
            <a:r>
              <a:rPr lang="en-US" baseline="0" dirty="0" smtClean="0"/>
              <a:t> database under 990990042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580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dirty="0" smtClean="0"/>
              <a:t>Do a brief review of counseling; have patient confirm their data in </a:t>
            </a:r>
            <a:r>
              <a:rPr lang="en-US" altLang="en-US" baseline="0" dirty="0" smtClean="0"/>
              <a:t>demographic fields 2 thru 14.</a:t>
            </a:r>
          </a:p>
          <a:p>
            <a:pPr defTabSz="931774">
              <a:defRPr/>
            </a:pPr>
            <a:r>
              <a:rPr lang="en-US" altLang="en-US" baseline="0" dirty="0" smtClean="0"/>
              <a:t>Is there a change in hearing? STS Both ears, patient needs to sign DD Form 2216</a:t>
            </a:r>
          </a:p>
          <a:p>
            <a:pPr defTabSz="931774">
              <a:defRPr/>
            </a:pPr>
            <a:r>
              <a:rPr lang="en-US" altLang="en-US" baseline="0" dirty="0" smtClean="0"/>
              <a:t>Are thresholds within the range of normal? No, Moderate Hearing Loss Left ear; Moderate Severe Hearing Loss Right ear</a:t>
            </a:r>
          </a:p>
          <a:p>
            <a:pPr defTabSz="931774">
              <a:defRPr/>
            </a:pPr>
            <a:r>
              <a:rPr lang="en-US" altLang="en-US" baseline="0" dirty="0" smtClean="0"/>
              <a:t>Where does the patient need to go? Return for follow-up testing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Additional Comments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students write responses in their training booklet</a:t>
            </a:r>
          </a:p>
          <a:p>
            <a:pPr defTabSz="931774">
              <a:defRPr/>
            </a:pP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275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Noise Notch often first observed at 4000 Hz, but could begin at 3000 Hz or 6000 Hz; Hearing loss spreads to adjacent frequencies as noise exposure continues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Audiogram in local</a:t>
            </a:r>
            <a:r>
              <a:rPr lang="en-US" baseline="0" dirty="0" smtClean="0"/>
              <a:t> database under 990990007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24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Image: </a:t>
            </a:r>
            <a:r>
              <a:rPr lang="en-US" altLang="en-US" dirty="0" smtClean="0"/>
              <a:t>Defense Imagery Digest www.defenseimagery.mil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3686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dirty="0" smtClean="0"/>
              <a:t>Do a brief review of counseling; have patient confirm their data in </a:t>
            </a:r>
            <a:r>
              <a:rPr lang="en-US" altLang="en-US" baseline="0" dirty="0" smtClean="0"/>
              <a:t>demographic fields 2 thru 14.</a:t>
            </a:r>
          </a:p>
          <a:p>
            <a:pPr defTabSz="931774">
              <a:defRPr/>
            </a:pPr>
            <a:r>
              <a:rPr lang="en-US" altLang="en-US" baseline="0" dirty="0" smtClean="0"/>
              <a:t>Is there a change in hearing? STS left ear, patient needs to sign DD Form 2216; noise notch</a:t>
            </a:r>
          </a:p>
          <a:p>
            <a:pPr defTabSz="931774">
              <a:defRPr/>
            </a:pPr>
            <a:r>
              <a:rPr lang="en-US" altLang="en-US" baseline="0" dirty="0" smtClean="0"/>
              <a:t>Are thresholds within the range of normal? No, Mild Hearing Loss</a:t>
            </a:r>
          </a:p>
          <a:p>
            <a:pPr defTabSz="931774">
              <a:defRPr/>
            </a:pPr>
            <a:r>
              <a:rPr lang="en-US" altLang="en-US" baseline="0" dirty="0" smtClean="0"/>
              <a:t>Where does the patient need to go? Return for follow-up testing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Additional Comments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students write responses in their training booklet</a:t>
            </a:r>
          </a:p>
          <a:p>
            <a:pPr defTabSz="931774">
              <a:defRPr/>
            </a:pP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412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0421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1" hangingPunct="1">
              <a:spcBef>
                <a:spcPct val="0"/>
              </a:spcBef>
              <a:defRPr/>
            </a:pPr>
            <a:r>
              <a:rPr lang="en-US" dirty="0" smtClean="0"/>
              <a:t>Audiogram in local</a:t>
            </a:r>
            <a:r>
              <a:rPr lang="en-US" baseline="0" dirty="0" smtClean="0"/>
              <a:t> database under 990990042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801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dirty="0" smtClean="0"/>
              <a:t>Do a brief review of counseling; have patient confirm their data in </a:t>
            </a:r>
            <a:r>
              <a:rPr lang="en-US" altLang="en-US" baseline="0" dirty="0" smtClean="0"/>
              <a:t>demographic fields 2 thru 14.</a:t>
            </a:r>
          </a:p>
          <a:p>
            <a:pPr defTabSz="931774">
              <a:defRPr/>
            </a:pPr>
            <a:r>
              <a:rPr lang="en-US" altLang="en-US" baseline="0" dirty="0" smtClean="0"/>
              <a:t>Is there a change in hearing? STS Both ears, patient needs to sign DD Form 2216</a:t>
            </a:r>
          </a:p>
          <a:p>
            <a:pPr defTabSz="931774">
              <a:defRPr/>
            </a:pPr>
            <a:r>
              <a:rPr lang="en-US" altLang="en-US" baseline="0" dirty="0" smtClean="0"/>
              <a:t>Are thresholds within the range of normal? No, Moderate Severe Hearing Loss Both ears</a:t>
            </a:r>
          </a:p>
          <a:p>
            <a:pPr defTabSz="931774">
              <a:defRPr/>
            </a:pPr>
            <a:r>
              <a:rPr lang="en-US" altLang="en-US" baseline="0" dirty="0" smtClean="0"/>
              <a:t>Where does the patient need to go? Forward to PS for evaluation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Additional Comments Meets 270 rule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May have comment: No longer fit to work in noise UNLESS cleared by an Occ Med Provider or Audiologist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students write responses in their training booklet</a:t>
            </a:r>
          </a:p>
          <a:p>
            <a:pPr defTabSz="931774">
              <a:defRPr/>
            </a:pP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1917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/>
              <a:t>Can be caused by ear disease or middle ear dysfunction (Conductive issues</a:t>
            </a:r>
            <a:r>
              <a:rPr lang="en-US" altLang="en-US" baseline="0" dirty="0" smtClean="0"/>
              <a:t> - Otoscopic Exam)</a:t>
            </a:r>
            <a:endParaRPr lang="en-US" altLang="en-US" dirty="0" smtClean="0"/>
          </a:p>
          <a:p>
            <a:pPr defTabSz="931774" eaLnBrk="1" hangingPunct="1">
              <a:spcBef>
                <a:spcPct val="0"/>
              </a:spcBef>
              <a:defRPr/>
            </a:pPr>
            <a:r>
              <a:rPr lang="en-US" dirty="0" smtClean="0"/>
              <a:t>Audiogram in local</a:t>
            </a:r>
            <a:r>
              <a:rPr lang="en-US" baseline="0" dirty="0" smtClean="0"/>
              <a:t> database under 990990009, 2215 (Created a Low Frequency Hearing Loss Referral) and 2216 (no referral)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Technician should never establish or re-establish baseline until conductive issues are resolved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79314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dirty="0" smtClean="0"/>
              <a:t>Do a brief review of counseling; have patient confirm their data in </a:t>
            </a:r>
            <a:r>
              <a:rPr lang="en-US" altLang="en-US" baseline="0" dirty="0" smtClean="0"/>
              <a:t>demographic fields 2 thru 14.</a:t>
            </a:r>
          </a:p>
          <a:p>
            <a:pPr defTabSz="931774">
              <a:defRPr/>
            </a:pPr>
            <a:r>
              <a:rPr lang="en-US" altLang="en-US" baseline="0" dirty="0" smtClean="0"/>
              <a:t>Is there a change in hearing? No</a:t>
            </a:r>
          </a:p>
          <a:p>
            <a:pPr defTabSz="931774">
              <a:defRPr/>
            </a:pPr>
            <a:r>
              <a:rPr lang="en-US" altLang="en-US" baseline="0" dirty="0" smtClean="0"/>
              <a:t>Are thresholds within the range of normal? No, Mild Hearing Loss</a:t>
            </a:r>
          </a:p>
          <a:p>
            <a:pPr defTabSz="931774">
              <a:defRPr/>
            </a:pPr>
            <a:r>
              <a:rPr lang="en-US" altLang="en-US" baseline="0" dirty="0" smtClean="0"/>
              <a:t>Where does the patient need to go? Do otoscopic exam; refer to PCM and/or Physician; Return in a year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Additional Comments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students write responses in their training booklet</a:t>
            </a:r>
          </a:p>
          <a:p>
            <a:pPr defTabSz="931774">
              <a:defRPr/>
            </a:pP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69986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/>
              <a:t>Can occur as a result of background noise; 500 Hz threshold will often be elevated in these instances</a:t>
            </a:r>
          </a:p>
          <a:p>
            <a:pPr defTabSz="931774" eaLnBrk="1" hangingPunct="1">
              <a:spcBef>
                <a:spcPct val="0"/>
              </a:spcBef>
              <a:defRPr/>
            </a:pPr>
            <a:r>
              <a:rPr lang="en-US" dirty="0" smtClean="0"/>
              <a:t>Audiogram in local</a:t>
            </a:r>
            <a:r>
              <a:rPr lang="en-US" baseline="0" dirty="0" smtClean="0"/>
              <a:t> database under 990990008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2846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dirty="0" smtClean="0"/>
              <a:t>Do a brief review of counseling; have patient confirm their data in </a:t>
            </a:r>
            <a:r>
              <a:rPr lang="en-US" altLang="en-US" baseline="0" dirty="0" smtClean="0"/>
              <a:t>demographic fields 2 thru 14.</a:t>
            </a:r>
          </a:p>
          <a:p>
            <a:pPr defTabSz="931774">
              <a:defRPr/>
            </a:pPr>
            <a:r>
              <a:rPr lang="en-US" altLang="en-US" baseline="0" dirty="0" smtClean="0"/>
              <a:t>Is there a change in hearing? No</a:t>
            </a:r>
          </a:p>
          <a:p>
            <a:pPr defTabSz="931774">
              <a:defRPr/>
            </a:pPr>
            <a:r>
              <a:rPr lang="en-US" altLang="en-US" baseline="0" dirty="0" smtClean="0"/>
              <a:t>Are thresholds within the range of normal? No, Mild Hearing Loss</a:t>
            </a:r>
          </a:p>
          <a:p>
            <a:pPr defTabSz="931774">
              <a:defRPr/>
            </a:pPr>
            <a:r>
              <a:rPr lang="en-US" altLang="en-US" baseline="0" dirty="0" smtClean="0"/>
              <a:t>Where does the patient need to go? Return in a year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Additional Comments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students write responses in their training booklet</a:t>
            </a:r>
          </a:p>
          <a:p>
            <a:pPr defTabSz="931774">
              <a:defRPr/>
            </a:pP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8410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56673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Masking noise is required if there is a greater or equal to 40 dB HL difference between ears at any given frequency.   </a:t>
            </a:r>
          </a:p>
          <a:p>
            <a:endParaRPr lang="en-US" baseline="0" dirty="0" smtClean="0"/>
          </a:p>
          <a:p>
            <a:r>
              <a:rPr lang="en-US" dirty="0" smtClean="0"/>
              <a:t>Masking noise = static noise present</a:t>
            </a:r>
            <a:r>
              <a:rPr lang="en-US" baseline="0" dirty="0" smtClean="0"/>
              <a:t>ed to the ear with the better/lower threshold at any given frequency. 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Example:  1000 Hz in the right ear is 20 dB HL while 1000 Hz in the left ear is 70 d</a:t>
            </a:r>
            <a:r>
              <a:rPr lang="en-US" b="0" baseline="0" dirty="0" smtClean="0"/>
              <a:t>B HL.  Is this a difference of greater than/equal to 40 dB?  Yes, the difference is 50 dB HL.  </a:t>
            </a:r>
            <a:r>
              <a:rPr lang="en-US" baseline="0" dirty="0" smtClean="0"/>
              <a:t>Masking noise is presented to the right ear to prevent </a:t>
            </a:r>
            <a:r>
              <a:rPr lang="en-US" baseline="0" dirty="0" smtClean="0">
                <a:solidFill>
                  <a:srgbClr val="FF0000"/>
                </a:solidFill>
              </a:rPr>
              <a:t>the</a:t>
            </a:r>
            <a:r>
              <a:rPr lang="en-US" baseline="0" dirty="0" smtClean="0"/>
              <a:t> pure tone presentation in the left ear from “crossing over” to the right ear; therefore, getting an accurate threshold in the left ear. </a:t>
            </a:r>
          </a:p>
          <a:p>
            <a:endParaRPr lang="en-US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Photo: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https://entokey.com/audiometric-testing/</a:t>
            </a:r>
            <a:r>
              <a:rPr lang="en-US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b="0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Adapted from: Roeser, R. J., &amp; Clark, J. L. (2007). Clinical masking. In R. J. Roeser, M. Valente, &amp; H. Hosford-Dunn (Eds.). Audiology: Diagnosis. 2nd ed. (pp. 261–287). New York: Thieme Medical Publishers,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096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 audiogram - required of all military, and civilian personnel in the HCP; obtained during first 30 days of employment.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 2216 – Annual, Required of all military and civilian personnel routinely exposed to noise, and all Army/USMC military; enrollment in HCP.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 2216 current test compared to reference audiogram to determine if a change (STS) has occurred.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77993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74163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1" hangingPunct="1">
              <a:spcBef>
                <a:spcPct val="0"/>
              </a:spcBef>
              <a:defRPr/>
            </a:pPr>
            <a:r>
              <a:rPr lang="en-US" dirty="0" smtClean="0"/>
              <a:t>Audiogram in local</a:t>
            </a:r>
            <a:r>
              <a:rPr lang="en-US" baseline="0" dirty="0" smtClean="0"/>
              <a:t> database under 990990010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80531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dirty="0" smtClean="0"/>
              <a:t>Do a brief review of counseling; have patient confirm their data in </a:t>
            </a:r>
            <a:r>
              <a:rPr lang="en-US" altLang="en-US" baseline="0" dirty="0" smtClean="0"/>
              <a:t>demographic fields 2 thru 14.</a:t>
            </a:r>
          </a:p>
          <a:p>
            <a:pPr defTabSz="931774">
              <a:defRPr/>
            </a:pPr>
            <a:r>
              <a:rPr lang="en-US" altLang="en-US" baseline="0" dirty="0" smtClean="0"/>
              <a:t>Is there a change in hearing? Yes</a:t>
            </a:r>
          </a:p>
          <a:p>
            <a:pPr defTabSz="931774">
              <a:defRPr/>
            </a:pPr>
            <a:r>
              <a:rPr lang="en-US" altLang="en-US" baseline="0" dirty="0" smtClean="0"/>
              <a:t>Are thresholds within the range of normal? No, Moderate Hearing Loss Left ear</a:t>
            </a:r>
          </a:p>
          <a:p>
            <a:pPr defTabSz="931774">
              <a:defRPr/>
            </a:pPr>
            <a:r>
              <a:rPr lang="en-US" altLang="en-US" baseline="0" dirty="0" smtClean="0"/>
              <a:t>Where does the patient need to go? Return for follow-up testing, if Asymmetry/Masking and/or STS persists refer/bring to PS attention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Additional Comments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students write responses in their training booklet</a:t>
            </a:r>
          </a:p>
          <a:p>
            <a:pPr defTabSz="931774">
              <a:defRPr/>
            </a:pP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1440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8836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1" hangingPunct="1">
              <a:spcBef>
                <a:spcPct val="0"/>
              </a:spcBef>
              <a:defRPr/>
            </a:pPr>
            <a:r>
              <a:rPr lang="en-US" dirty="0" smtClean="0"/>
              <a:t>Audiogram in local</a:t>
            </a:r>
            <a:r>
              <a:rPr lang="en-US" baseline="0" dirty="0" smtClean="0"/>
              <a:t> database under 990990011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4638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dirty="0" smtClean="0"/>
              <a:t>Do a brief review of counseling; have patient confirm their data in </a:t>
            </a:r>
            <a:r>
              <a:rPr lang="en-US" altLang="en-US" baseline="0" dirty="0" smtClean="0"/>
              <a:t>demographic fields 2 thru 14.</a:t>
            </a:r>
          </a:p>
          <a:p>
            <a:pPr defTabSz="931774">
              <a:defRPr/>
            </a:pPr>
            <a:r>
              <a:rPr lang="en-US" altLang="en-US" baseline="0" dirty="0" smtClean="0"/>
              <a:t>Is there a change in hearing? No</a:t>
            </a:r>
          </a:p>
          <a:p>
            <a:pPr defTabSz="931774">
              <a:defRPr/>
            </a:pPr>
            <a:r>
              <a:rPr lang="en-US" altLang="en-US" baseline="0" dirty="0" smtClean="0"/>
              <a:t>Are thresholds within the range of normal? No, Moderate Severe Hearing Loss Left ear; Mild Hearing Loss Right ear</a:t>
            </a:r>
          </a:p>
          <a:p>
            <a:pPr defTabSz="931774">
              <a:defRPr/>
            </a:pPr>
            <a:r>
              <a:rPr lang="en-US" altLang="en-US" baseline="0" dirty="0" smtClean="0"/>
              <a:t>Where does the patient need to go? Refer/bring to PS attention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Additional Comments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students write responses in their training booklet</a:t>
            </a:r>
          </a:p>
          <a:p>
            <a:pPr defTabSz="931774">
              <a:defRPr/>
            </a:pP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89476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Crossover occurs around</a:t>
            </a:r>
            <a:r>
              <a:rPr lang="en-US" baseline="0" dirty="0" smtClean="0"/>
              <a:t> 40-45 dB; lack of cross over patient may have a much higher variance between ears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2743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1" hangingPunct="1">
              <a:spcBef>
                <a:spcPct val="0"/>
              </a:spcBef>
              <a:defRPr/>
            </a:pPr>
            <a:r>
              <a:rPr lang="en-US" dirty="0" smtClean="0"/>
              <a:t>Audiogram in local</a:t>
            </a:r>
            <a:r>
              <a:rPr lang="en-US" baseline="0" dirty="0" smtClean="0"/>
              <a:t> database under 990990019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4659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dirty="0" smtClean="0"/>
              <a:t>Do a brief review of counseling; have patient confirm their data in </a:t>
            </a:r>
            <a:r>
              <a:rPr lang="en-US" altLang="en-US" baseline="0" dirty="0" smtClean="0"/>
              <a:t>demographic fields 2 thru 14.</a:t>
            </a:r>
          </a:p>
          <a:p>
            <a:pPr defTabSz="931774">
              <a:defRPr/>
            </a:pPr>
            <a:r>
              <a:rPr lang="en-US" altLang="en-US" baseline="0" dirty="0" smtClean="0"/>
              <a:t>Is there a change in hearing? Yes</a:t>
            </a:r>
          </a:p>
          <a:p>
            <a:pPr defTabSz="931774">
              <a:defRPr/>
            </a:pPr>
            <a:r>
              <a:rPr lang="en-US" altLang="en-US" baseline="0" dirty="0" smtClean="0"/>
              <a:t>Are thresholds within the range of normal? No, Moderate Severe Hearing Loss Both ears</a:t>
            </a:r>
          </a:p>
          <a:p>
            <a:pPr defTabSz="931774">
              <a:defRPr/>
            </a:pPr>
            <a:r>
              <a:rPr lang="en-US" altLang="en-US" baseline="0" dirty="0" smtClean="0"/>
              <a:t>Where does the patient need to go? Return for Follow-up testing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Additional Comments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students write responses in their training booklet</a:t>
            </a:r>
          </a:p>
          <a:p>
            <a:pPr defTabSz="931774">
              <a:defRPr/>
            </a:pP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59777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Remind students to not re-establish the baseline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36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0050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1" hangingPunct="1">
              <a:spcBef>
                <a:spcPct val="0"/>
              </a:spcBef>
              <a:defRPr/>
            </a:pPr>
            <a:r>
              <a:rPr lang="en-US" dirty="0" smtClean="0"/>
              <a:t>Audiogram in local</a:t>
            </a:r>
            <a:r>
              <a:rPr lang="en-US" baseline="0" dirty="0" smtClean="0"/>
              <a:t> database under 990990013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97836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dirty="0" smtClean="0"/>
              <a:t>Do a brief review of counseling; have patient confirm their data in </a:t>
            </a:r>
            <a:r>
              <a:rPr lang="en-US" altLang="en-US" baseline="0" dirty="0" smtClean="0"/>
              <a:t>demographic fields 2 thru 14.</a:t>
            </a:r>
          </a:p>
          <a:p>
            <a:pPr defTabSz="931774">
              <a:defRPr/>
            </a:pPr>
            <a:r>
              <a:rPr lang="en-US" altLang="en-US" baseline="0" dirty="0" smtClean="0"/>
              <a:t>Is there a change in hearing? Yes</a:t>
            </a:r>
          </a:p>
          <a:p>
            <a:pPr defTabSz="931774">
              <a:defRPr/>
            </a:pPr>
            <a:r>
              <a:rPr lang="en-US" altLang="en-US" baseline="0" dirty="0" smtClean="0"/>
              <a:t>Are thresholds within the range of normal? No, Severe Hearing Loss Left ear; Right ear normal</a:t>
            </a:r>
          </a:p>
          <a:p>
            <a:pPr defTabSz="931774">
              <a:defRPr/>
            </a:pPr>
            <a:r>
              <a:rPr lang="en-US" altLang="en-US" baseline="0" dirty="0" smtClean="0"/>
              <a:t>Where does the patient need to go? Return for Follow-up testing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Additional Comments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students write responses in their training booklet</a:t>
            </a:r>
          </a:p>
          <a:p>
            <a:pPr defTabSz="931774">
              <a:defRPr/>
            </a:pP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68492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4421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1" hangingPunct="1">
              <a:spcBef>
                <a:spcPct val="0"/>
              </a:spcBef>
              <a:defRPr/>
            </a:pPr>
            <a:r>
              <a:rPr lang="en-US" dirty="0" smtClean="0"/>
              <a:t>Audiogram in local</a:t>
            </a:r>
            <a:r>
              <a:rPr lang="en-US" baseline="0" dirty="0" smtClean="0"/>
              <a:t> database under 990990013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8272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dirty="0" smtClean="0"/>
              <a:t>Do a brief review of counseling; have patient confirm their data in </a:t>
            </a:r>
            <a:r>
              <a:rPr lang="en-US" altLang="en-US" baseline="0" dirty="0" smtClean="0"/>
              <a:t>demographic fields 2 thru 14.</a:t>
            </a:r>
          </a:p>
          <a:p>
            <a:pPr defTabSz="931774">
              <a:defRPr/>
            </a:pPr>
            <a:r>
              <a:rPr lang="en-US" altLang="en-US" baseline="0" dirty="0" smtClean="0"/>
              <a:t>Is there a change in hearing? Yes</a:t>
            </a:r>
          </a:p>
          <a:p>
            <a:pPr defTabSz="931774">
              <a:defRPr/>
            </a:pPr>
            <a:r>
              <a:rPr lang="en-US" altLang="en-US" baseline="0" dirty="0" smtClean="0"/>
              <a:t>Are thresholds within the range of normal? No, Severe Hearing Loss Left ear; Right ear Mild Hearing Loss</a:t>
            </a:r>
          </a:p>
          <a:p>
            <a:pPr defTabSz="931774">
              <a:defRPr/>
            </a:pPr>
            <a:r>
              <a:rPr lang="en-US" altLang="en-US" baseline="0" dirty="0" smtClean="0"/>
              <a:t>Where does the patient need to go? Call PS, refer immediately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Additional Comments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students write responses in their training booklet</a:t>
            </a:r>
          </a:p>
          <a:p>
            <a:pPr defTabSz="931774">
              <a:defRPr/>
            </a:pP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6668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7184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7592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2424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03443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08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student database, 990990033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5995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4333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1" hangingPunct="1">
              <a:spcBef>
                <a:spcPct val="0"/>
              </a:spcBef>
              <a:defRPr/>
            </a:pPr>
            <a:r>
              <a:rPr lang="en-US" dirty="0" smtClean="0"/>
              <a:t>Audiogram in local</a:t>
            </a:r>
            <a:r>
              <a:rPr lang="en-US" baseline="0" dirty="0" smtClean="0"/>
              <a:t> database under 990990023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8636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dirty="0" smtClean="0"/>
              <a:t>Do a brief review of counseling; have patient confirm their data in </a:t>
            </a:r>
            <a:r>
              <a:rPr lang="en-US" altLang="en-US" baseline="0" dirty="0" smtClean="0"/>
              <a:t>demographic fields 2 thru 14.</a:t>
            </a:r>
          </a:p>
          <a:p>
            <a:pPr defTabSz="931774">
              <a:defRPr/>
            </a:pPr>
            <a:r>
              <a:rPr lang="en-US" altLang="en-US" baseline="0" dirty="0" smtClean="0"/>
              <a:t>Is there a change in hearing? No; there is a EWS</a:t>
            </a:r>
          </a:p>
          <a:p>
            <a:pPr defTabSz="931774">
              <a:defRPr/>
            </a:pPr>
            <a:r>
              <a:rPr lang="en-US" altLang="en-US" baseline="0" dirty="0" smtClean="0"/>
              <a:t>Are thresholds within the range of normal? No, Mild Hearing Loss left ear</a:t>
            </a:r>
          </a:p>
          <a:p>
            <a:pPr defTabSz="931774">
              <a:defRPr/>
            </a:pPr>
            <a:r>
              <a:rPr lang="en-US" altLang="en-US" baseline="0" dirty="0" smtClean="0"/>
              <a:t>Where does the patient need to go? Do an otoscopic exam, if abnormal have conductive issues resolved bring back for another Annual test; if conductive issues not suspected, refer to audiologist for evaluation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Additional Comments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students write responses in their training booklet</a:t>
            </a:r>
          </a:p>
          <a:p>
            <a:pPr defTabSz="931774">
              <a:defRPr/>
            </a:pP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956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71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Forms</a:t>
            </a:r>
            <a:r>
              <a:rPr lang="en-US" baseline="0" dirty="0" smtClean="0"/>
              <a:t> are located in an additional packet</a:t>
            </a:r>
            <a:endParaRPr lang="en-US" dirty="0" smtClean="0"/>
          </a:p>
          <a:p>
            <a:r>
              <a:rPr lang="en-US" dirty="0" smtClean="0"/>
              <a:t>Non-Hearing Conservation Form does not have a form number – used for p</a:t>
            </a:r>
            <a:r>
              <a:rPr lang="en-US" altLang="en-US" dirty="0" smtClean="0"/>
              <a:t>ersonnel that are not in the HCP: p</a:t>
            </a:r>
            <a:r>
              <a:rPr lang="en-US" altLang="en-US" sz="2900" dirty="0" smtClean="0"/>
              <a:t>re-employment, n</a:t>
            </a:r>
            <a:r>
              <a:rPr lang="en-US" altLang="en-US" dirty="0" smtClean="0"/>
              <a:t>on-DoD employees or not associated with DoD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82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A6B9-BFC9-4AD4-8752-4BBE4EFC2869}" type="datetime1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16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BCD9-223D-4477-83B3-D734D7CC51C1}" type="datetime1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1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F675-71AA-42FC-9CB0-1256302669FF}" type="datetime1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27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999C-3F30-41D8-951B-AF2560F9BD58}" type="datetime1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4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85C2-E304-42C4-A4BA-26FF5B741407}" type="datetime1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36F1-102B-49FF-B49E-40067C127796}" type="datetime1">
              <a:rPr lang="en-US" smtClean="0"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6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11830-0FE0-4DB3-94E7-00D2446398A9}" type="datetime1">
              <a:rPr lang="en-US" smtClean="0"/>
              <a:t>12/27/2021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5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1AB1-6512-439B-93CE-E3609A62085C}" type="datetime1">
              <a:rPr lang="en-US" smtClean="0"/>
              <a:t>12/27/2021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1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2F74-F295-4CBC-813C-4D7FFAEE6245}" type="datetime1">
              <a:rPr lang="en-US" smtClean="0"/>
              <a:t>12/27/2021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4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C32F-5CD5-42B1-AA6A-956B322496EC}" type="datetime1">
              <a:rPr lang="en-US" smtClean="0"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284C-4355-4522-B119-4F809D311EA7}" type="datetime1">
              <a:rPr lang="en-US" smtClean="0"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40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744C7-6637-421D-ACE6-666421CAF9B9}" type="datetime1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7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0"/>
            <a:ext cx="10972800" cy="1619249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endParaRPr lang="en-US" sz="5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7925" y="5172075"/>
            <a:ext cx="7305675" cy="1009650"/>
          </a:xfrm>
        </p:spPr>
        <p:txBody>
          <a:bodyPr>
            <a:normAutofit fontScale="70000" lnSpcReduction="20000"/>
          </a:bodyPr>
          <a:lstStyle/>
          <a:p>
            <a:r>
              <a:rPr lang="en-US" sz="5200" b="1" dirty="0">
                <a:solidFill>
                  <a:srgbClr val="660033"/>
                </a:solidFill>
              </a:rPr>
              <a:t>Tri-Service Hearing Technician </a:t>
            </a:r>
            <a:endParaRPr lang="en-US" sz="5200" b="1" dirty="0" smtClean="0">
              <a:solidFill>
                <a:srgbClr val="660033"/>
              </a:solidFill>
            </a:endParaRPr>
          </a:p>
          <a:p>
            <a:r>
              <a:rPr lang="en-US" sz="5200" b="1" dirty="0" smtClean="0">
                <a:solidFill>
                  <a:srgbClr val="660033"/>
                </a:solidFill>
              </a:rPr>
              <a:t>4.2 </a:t>
            </a:r>
            <a:r>
              <a:rPr lang="en-US" sz="5200" b="1" dirty="0">
                <a:solidFill>
                  <a:srgbClr val="660033"/>
                </a:solidFill>
              </a:rPr>
              <a:t>Certification Course</a:t>
            </a:r>
            <a:endParaRPr lang="en-US" sz="52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0" r="1"/>
          <a:stretch/>
        </p:blipFill>
        <p:spPr>
          <a:xfrm>
            <a:off x="36576" y="2717590"/>
            <a:ext cx="12126468" cy="1433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4760" y="5599253"/>
            <a:ext cx="2990476" cy="1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Audiogram – Serial or Numeric</a:t>
            </a:r>
            <a:endParaRPr lang="en-US" sz="3600" dirty="0">
              <a:latin typeface="+mn-lt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4798" y="4453890"/>
            <a:ext cx="11582401" cy="2020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DD Form 2215 (Reference Audiogram)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DD Form 2216 (Hearing Conservation Audiogram)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Non-Hearing Conservation Form (NHC)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3788" b="6411"/>
          <a:stretch/>
        </p:blipFill>
        <p:spPr>
          <a:xfrm>
            <a:off x="58861" y="1146048"/>
            <a:ext cx="12084285" cy="3247736"/>
          </a:xfrm>
          <a:prstGeom prst="rect">
            <a:avLst/>
          </a:prstGeom>
          <a:ln w="9525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34270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/>
          <p:cNvSpPr txBox="1">
            <a:spLocks/>
          </p:cNvSpPr>
          <p:nvPr/>
        </p:nvSpPr>
        <p:spPr>
          <a:xfrm>
            <a:off x="316990" y="3438144"/>
            <a:ext cx="11582401" cy="2353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[SSN = 990990033] Confirm demographic fields 2 thru 14 (page 67)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Is there a change in hearing (ear specific)?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Are thresholds within the range of normal (ear specific)?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/>
              <a:t>Where </a:t>
            </a:r>
            <a:r>
              <a:rPr lang="en-US" altLang="en-US" sz="2800" b="1" dirty="0"/>
              <a:t>does the patient need to go</a:t>
            </a:r>
            <a:r>
              <a:rPr lang="en-US" altLang="en-US" sz="2800" b="1" dirty="0" smtClean="0"/>
              <a:t>? 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/>
              <a:t>Additional Comments?</a:t>
            </a:r>
            <a:endParaRPr lang="en-US" sz="2800" b="1" dirty="0" smtClean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3424" b="6286"/>
          <a:stretch/>
        </p:blipFill>
        <p:spPr>
          <a:xfrm>
            <a:off x="60960" y="36577"/>
            <a:ext cx="12084285" cy="32796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7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Required DOEHRS-HC Audiogram Fields/Sub-Fields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Examiner </a:t>
            </a:r>
            <a:r>
              <a:rPr lang="en-US" sz="2800" b="1" dirty="0" smtClean="0"/>
              <a:t>information </a:t>
            </a:r>
            <a:r>
              <a:rPr lang="en-US" sz="2800" b="1" dirty="0"/>
              <a:t>- previously entered/saved by </a:t>
            </a:r>
            <a:r>
              <a:rPr lang="en-US" sz="2800" b="1" dirty="0" smtClean="0"/>
              <a:t>technician</a:t>
            </a:r>
            <a:endParaRPr lang="en-US" sz="2800" b="1" dirty="0"/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Comes from user logged into DOEHRS-HC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Name, certification number, SDOC, office symbol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Date/Time of test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Auto entered from date/time on computer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Audiometer - previously </a:t>
            </a:r>
            <a:r>
              <a:rPr lang="en-US" sz="2800" b="1" dirty="0"/>
              <a:t>entered/saved by </a:t>
            </a:r>
            <a:r>
              <a:rPr lang="en-US" sz="2800" b="1" dirty="0" smtClean="0"/>
              <a:t>technician</a:t>
            </a:r>
            <a:endParaRPr lang="en-US" sz="2800" b="1" dirty="0"/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Auto created from calibration baseline/saved </a:t>
            </a:r>
            <a:r>
              <a:rPr lang="en-US" sz="2400" b="1" dirty="0" smtClean="0"/>
              <a:t>audiometer</a:t>
            </a:r>
            <a:endParaRPr lang="en-US" sz="2400" b="1" dirty="0"/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 smtClean="0"/>
              <a:t>Model</a:t>
            </a:r>
            <a:r>
              <a:rPr lang="en-US" sz="2400" b="1" dirty="0"/>
              <a:t>, Make, </a:t>
            </a:r>
            <a:r>
              <a:rPr lang="en-US" sz="2400" b="1" dirty="0" smtClean="0"/>
              <a:t>Serial Number</a:t>
            </a:r>
            <a:r>
              <a:rPr lang="en-US" sz="2400" b="1" dirty="0"/>
              <a:t>, </a:t>
            </a:r>
            <a:r>
              <a:rPr lang="en-US" sz="2400" b="1" dirty="0" smtClean="0"/>
              <a:t>Calibration date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 smtClean="0"/>
              <a:t>Type </a:t>
            </a:r>
            <a:r>
              <a:rPr lang="en-US" sz="2400" b="1" dirty="0"/>
              <a:t>- microprocessor </a:t>
            </a:r>
            <a:r>
              <a:rPr lang="en-US" sz="2400" b="1" dirty="0" smtClean="0"/>
              <a:t>(Technician/automated) or manual (Audiologist)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402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DOEHRS-HC Audiogram Sub-Fields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Examiner </a:t>
            </a:r>
            <a:r>
              <a:rPr lang="en-US" sz="2800" b="1" dirty="0"/>
              <a:t>key fields (logged in user</a:t>
            </a:r>
            <a:r>
              <a:rPr lang="en-US" sz="2800" b="1" dirty="0" smtClean="0"/>
              <a:t>)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Audiometer </a:t>
            </a:r>
            <a:r>
              <a:rPr lang="en-US" sz="2800" b="1" dirty="0"/>
              <a:t>(saved/created with calibrations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001" y="2236579"/>
            <a:ext cx="4451047" cy="393409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9535" y="2236579"/>
            <a:ext cx="2654857" cy="287390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419" y="2236579"/>
            <a:ext cx="2830095" cy="115657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58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Learning Objectives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Very important that the technician select the correct test type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Correct test type selection will ensure valid patient counseling/education/training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Test type changes once records has been exported to the DR cannot be locally accomplished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448" y="2657261"/>
            <a:ext cx="4409047" cy="362104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" y="3111498"/>
            <a:ext cx="5656000" cy="271257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64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DD Form 2215 Reference (Baseline) Audiogram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Req</a:t>
            </a:r>
            <a:r>
              <a:rPr lang="en-US" altLang="en-US" sz="2800" b="1" dirty="0"/>
              <a:t>uired for all military and </a:t>
            </a:r>
            <a:r>
              <a:rPr lang="en-US" altLang="en-US" sz="2800" b="1" dirty="0" smtClean="0"/>
              <a:t>hazardous noise </a:t>
            </a:r>
            <a:r>
              <a:rPr lang="en-US" altLang="en-US" sz="2800" b="1" dirty="0"/>
              <a:t>exposed civilians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Patient must be 14 hours </a:t>
            </a:r>
            <a:r>
              <a:rPr lang="en-US" altLang="en-US" sz="2400" b="1" dirty="0" smtClean="0"/>
              <a:t>hazardous noise-free</a:t>
            </a:r>
            <a:endParaRPr lang="en-US" altLang="en-US" sz="2400" b="1" dirty="0"/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Should be obtained prior to noise exposure, but at least within 30 days of employment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0D0D0D"/>
                </a:solidFill>
              </a:rPr>
              <a:t>No </a:t>
            </a:r>
            <a:r>
              <a:rPr lang="en-US" altLang="en-US" sz="2400" b="1" dirty="0" smtClean="0">
                <a:solidFill>
                  <a:srgbClr val="0D0D0D"/>
                </a:solidFill>
              </a:rPr>
              <a:t>Ear</a:t>
            </a:r>
            <a:r>
              <a:rPr lang="en-US" altLang="en-US" sz="2400" b="1" dirty="0">
                <a:solidFill>
                  <a:srgbClr val="0D0D0D"/>
                </a:solidFill>
              </a:rPr>
              <a:t>, Nose and </a:t>
            </a:r>
            <a:r>
              <a:rPr lang="en-US" altLang="en-US" sz="2400" b="1" dirty="0" smtClean="0">
                <a:solidFill>
                  <a:srgbClr val="0D0D0D"/>
                </a:solidFill>
              </a:rPr>
              <a:t>Throat (</a:t>
            </a:r>
            <a:r>
              <a:rPr lang="en-US" altLang="en-US" sz="2400" b="1" dirty="0">
                <a:solidFill>
                  <a:srgbClr val="0D0D0D"/>
                </a:solidFill>
              </a:rPr>
              <a:t>ENT</a:t>
            </a:r>
            <a:r>
              <a:rPr lang="en-US" altLang="en-US" sz="2400" b="1" dirty="0" smtClean="0">
                <a:solidFill>
                  <a:srgbClr val="0D0D0D"/>
                </a:solidFill>
              </a:rPr>
              <a:t>) </a:t>
            </a:r>
            <a:r>
              <a:rPr lang="en-US" altLang="en-US" sz="2400" b="1" dirty="0">
                <a:solidFill>
                  <a:srgbClr val="0D0D0D"/>
                </a:solidFill>
              </a:rPr>
              <a:t>problems the day of the test</a:t>
            </a:r>
            <a:endParaRPr lang="en-US" altLang="en-US" sz="24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OSHA allows 6 months and up to 1 year, if using a mobile testing service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Reference required (comparison) for all periodic exams (DD Form 2216 tests)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0D0D0D"/>
                </a:solidFill>
              </a:rPr>
              <a:t>Referral may be generated depending on the threshold results and reference reason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9543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Reference Test Selection Reasons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Prior to initial duties in noise hazardous </a:t>
            </a:r>
            <a:r>
              <a:rPr lang="en-US" altLang="en-US" sz="2800" b="1" dirty="0" smtClean="0"/>
              <a:t>areas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No previous DOEHRS-HC electronic reference</a:t>
            </a:r>
            <a:endParaRPr lang="en-US" altLang="en-US" sz="2400" b="1" dirty="0"/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Type 1 (</a:t>
            </a:r>
            <a:r>
              <a:rPr lang="en-US" sz="2400" b="1" dirty="0"/>
              <a:t>&lt; 30 days hazardous noise exposure)</a:t>
            </a:r>
            <a:endParaRPr lang="en-US" altLang="en-US" sz="24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Following exposure in noise </a:t>
            </a:r>
            <a:r>
              <a:rPr lang="en-US" altLang="en-US" sz="2800" b="1" dirty="0" smtClean="0"/>
              <a:t>duties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No </a:t>
            </a:r>
            <a:r>
              <a:rPr lang="en-US" altLang="en-US" sz="2400" b="1" dirty="0"/>
              <a:t>previous DOEHRS-HC electronic </a:t>
            </a:r>
            <a:r>
              <a:rPr lang="en-US" altLang="en-US" sz="2400" b="1" dirty="0" smtClean="0"/>
              <a:t>reference</a:t>
            </a:r>
            <a:endParaRPr lang="en-US" altLang="en-US" sz="2400" b="1" dirty="0"/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Type 2 (</a:t>
            </a:r>
            <a:r>
              <a:rPr lang="en-US" sz="2400" b="1" u="sng" dirty="0"/>
              <a:t>&gt;</a:t>
            </a:r>
            <a:r>
              <a:rPr lang="en-US" sz="2400" b="1" dirty="0"/>
              <a:t> 30 days hazardous noise exposure)</a:t>
            </a:r>
            <a:endParaRPr lang="en-US" altLang="en-US" sz="24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 smtClean="0"/>
              <a:t>Change </a:t>
            </a:r>
            <a:r>
              <a:rPr lang="en-US" altLang="en-US" sz="2800" b="1" dirty="0"/>
              <a:t>in service component </a:t>
            </a:r>
            <a:r>
              <a:rPr lang="en-US" altLang="en-US" sz="2800" b="1" dirty="0" smtClean="0"/>
              <a:t>(break or change in service)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Has a previous </a:t>
            </a:r>
            <a:r>
              <a:rPr lang="en-US" altLang="en-US" sz="2400" b="1" dirty="0"/>
              <a:t>DOEHRS-HC electronic </a:t>
            </a:r>
            <a:r>
              <a:rPr lang="en-US" altLang="en-US" sz="2400" b="1" dirty="0" smtClean="0"/>
              <a:t>reference present</a:t>
            </a:r>
            <a:endParaRPr lang="en-US" altLang="en-US" sz="2800" b="1" dirty="0"/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Type 4 (over rides previous </a:t>
            </a:r>
            <a:r>
              <a:rPr lang="en-US" altLang="en-US" sz="2400" b="1" dirty="0" smtClean="0"/>
              <a:t>references – future 2216 test will compare to this)</a:t>
            </a:r>
            <a:endParaRPr lang="en-US" altLang="en-US" sz="24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Type 0 (non-2215) is </a:t>
            </a:r>
            <a:r>
              <a:rPr lang="en-US" altLang="en-US" sz="2800" b="1" dirty="0" smtClean="0"/>
              <a:t>manually entered in the run test window </a:t>
            </a:r>
            <a:r>
              <a:rPr lang="en-US" altLang="en-US" sz="2800" b="1" dirty="0"/>
              <a:t>if DOEHRS-HC DR is down or at a non-internet connected testing site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889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Reference Test Selection Reasons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Very important that the technician selects the correct reason when a 2215 test type is conducted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All future 2216 tests will compare to the earliest electronic reference audiogram within DOEHRS-HC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Only type 3 or 4 reference audiograms can over-ride this application policy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Reason type 1 or 2 tests are completed as the initial reference for all military personnel or civilians in the </a:t>
            </a:r>
            <a:r>
              <a:rPr lang="en-US" sz="2800" b="1" dirty="0" smtClean="0"/>
              <a:t>HCP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 smtClean="0"/>
              <a:t>No previous DOEHRS-HC reference present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233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Reference Test Selection Reasons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 smtClean="0"/>
              <a:t>Re-established </a:t>
            </a:r>
            <a:r>
              <a:rPr lang="en-US" altLang="en-US" sz="2800" b="1" dirty="0"/>
              <a:t>after follow-up </a:t>
            </a:r>
            <a:r>
              <a:rPr lang="en-US" altLang="en-US" sz="2800" b="1" dirty="0" smtClean="0"/>
              <a:t>program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Never selected from the Run Test window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STS identified on preceding test series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Follow-up 2 completed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Type </a:t>
            </a:r>
            <a:r>
              <a:rPr lang="en-US" altLang="en-US" sz="2400" b="1" dirty="0"/>
              <a:t>3 (over rides previous references - ear specific</a:t>
            </a:r>
            <a:r>
              <a:rPr lang="en-US" altLang="en-US" sz="2400" b="1" dirty="0" smtClean="0"/>
              <a:t>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Reviewed and authorized by the Professional Supervisor (previous audiogram)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Evaluated by an audiologist and manually entered into DOEHRS-HC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All type 3 reference audiograms require an electronic remark that includes who authorized re-establishment for previous test selection or who manually entered the re-establishment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2997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Reference Test Selection Reasons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Technician is required to make a decision on the test type and/or reason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Has to be </a:t>
            </a:r>
            <a:r>
              <a:rPr lang="en-US" sz="2800" b="1" dirty="0" smtClean="0"/>
              <a:t>knowledgeable </a:t>
            </a:r>
            <a:r>
              <a:rPr lang="en-US" sz="2800" b="1" dirty="0"/>
              <a:t>on selection to negate future testing data errors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Data may be transferred to medical readiness applications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225" y="2811586"/>
            <a:ext cx="7000000" cy="335714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25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Learning Objectives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/>
              <a:t>2.5.1	Understand audiogram basics</a:t>
            </a:r>
          </a:p>
          <a:p>
            <a:pPr algn="l"/>
            <a:r>
              <a:rPr lang="en-US" sz="2800" b="1" dirty="0"/>
              <a:t>	Test types and format</a:t>
            </a:r>
          </a:p>
          <a:p>
            <a:pPr algn="l"/>
            <a:r>
              <a:rPr lang="en-US" sz="2800" b="1" dirty="0"/>
              <a:t>	Degrees of hearing</a:t>
            </a:r>
          </a:p>
          <a:p>
            <a:pPr algn="l"/>
            <a:r>
              <a:rPr lang="en-US" sz="2800" b="1" dirty="0"/>
              <a:t> 	Common audiometric configurations</a:t>
            </a:r>
          </a:p>
          <a:p>
            <a:pPr algn="l"/>
            <a:r>
              <a:rPr lang="en-US" sz="2800" b="1" dirty="0"/>
              <a:t>	Significant/Standard Threshold Shift (STS)</a:t>
            </a:r>
          </a:p>
          <a:p>
            <a:pPr algn="l"/>
            <a:r>
              <a:rPr lang="en-US" sz="2800" b="1" dirty="0"/>
              <a:t> 	Temporary Threshold Shift (TTS)</a:t>
            </a:r>
          </a:p>
          <a:p>
            <a:pPr algn="l"/>
            <a:r>
              <a:rPr lang="en-US" sz="2800" b="1" dirty="0"/>
              <a:t>	Permanent Threshold Shift (PTS)</a:t>
            </a:r>
          </a:p>
          <a:p>
            <a:pPr algn="l"/>
            <a:r>
              <a:rPr lang="en-US" sz="2800" b="1" dirty="0"/>
              <a:t>2.5.2	Identify problem audiograms requiring review by 	</a:t>
            </a:r>
            <a:r>
              <a:rPr lang="en-US" sz="2800" b="1" dirty="0" smtClean="0"/>
              <a:t>the Professional 	Supervisor</a:t>
            </a:r>
            <a:endParaRPr lang="en-US" sz="2800" b="1" dirty="0"/>
          </a:p>
          <a:p>
            <a:pPr algn="l"/>
            <a:r>
              <a:rPr lang="en-US" sz="2800" b="1" dirty="0"/>
              <a:t>2.5.3	Baseline re-establishment</a:t>
            </a:r>
          </a:p>
        </p:txBody>
      </p:sp>
    </p:spTree>
    <p:extLst>
      <p:ext uri="{BB962C8B-B14F-4D97-AF65-F5344CB8AC3E}">
        <p14:creationId xmlns:p14="http://schemas.microsoft.com/office/powerpoint/2010/main" val="122429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DD Form 2216 Monitoring Audiogram Types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9" y="1235202"/>
            <a:ext cx="7620002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2800" b="1" dirty="0" smtClean="0"/>
              <a:t>All requires </a:t>
            </a:r>
            <a:r>
              <a:rPr lang="en-US" altLang="en-US" sz="2800" b="1" dirty="0"/>
              <a:t>a reference audiogram for comparison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Annual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Pre and Post-Deployment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Termination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90 Day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Other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Follow-up 1 and </a:t>
            </a:r>
            <a:r>
              <a:rPr lang="en-US" sz="2800" b="1" dirty="0" smtClean="0"/>
              <a:t>2 (STS on previous test/Ear specific)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 smtClean="0"/>
              <a:t>Required within Follow-up testing timeline</a:t>
            </a:r>
            <a:endParaRPr lang="en-US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810" y="1688970"/>
            <a:ext cx="4596190" cy="417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2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DD Form 2216 Selection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300" b="1" dirty="0" smtClean="0"/>
              <a:t>Selection </a:t>
            </a:r>
            <a:r>
              <a:rPr lang="en-US" sz="3300" b="1" dirty="0"/>
              <a:t>of a 2216 test type requires a reference </a:t>
            </a:r>
            <a:r>
              <a:rPr lang="en-US" sz="3300" b="1" dirty="0" smtClean="0"/>
              <a:t>audiogram</a:t>
            </a:r>
            <a:endParaRPr lang="en-US" sz="33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300" b="1" dirty="0"/>
              <a:t>Identifies STS/EWS and referral criteria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300" b="1" dirty="0"/>
              <a:t>STS/EWS require patient signature on the </a:t>
            </a:r>
            <a:r>
              <a:rPr lang="en-US" sz="3300" b="1" dirty="0" smtClean="0"/>
              <a:t>2216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600" b="1" dirty="0" smtClean="0"/>
              <a:t>STS needs to return for Follow-up testing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300" b="1" dirty="0"/>
              <a:t>If a reference audiogram is not in the local database, a type 0 reference is required to be entered in the run test window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600" b="1" dirty="0"/>
              <a:t>Type 0 </a:t>
            </a:r>
            <a:r>
              <a:rPr lang="en-US" sz="2600" b="1" dirty="0" smtClean="0"/>
              <a:t>reference is only transcribed from </a:t>
            </a:r>
            <a:r>
              <a:rPr lang="en-US" sz="2600" b="1" dirty="0"/>
              <a:t>a DD Form </a:t>
            </a:r>
            <a:r>
              <a:rPr lang="en-US" sz="2600" b="1" dirty="0" smtClean="0"/>
              <a:t>2215</a:t>
            </a:r>
            <a:endParaRPr lang="en-US" sz="2600" b="1" dirty="0"/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600" b="1" dirty="0"/>
              <a:t>Date and thresholds are entered for </a:t>
            </a:r>
            <a:r>
              <a:rPr lang="en-US" sz="2600" b="1" dirty="0" smtClean="0"/>
              <a:t>a current test (2216) </a:t>
            </a:r>
            <a:r>
              <a:rPr lang="en-US" sz="2600" b="1" dirty="0"/>
              <a:t>comparison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600" b="1" dirty="0"/>
              <a:t>Never </a:t>
            </a:r>
            <a:r>
              <a:rPr lang="en-US" sz="2600" b="1" dirty="0" smtClean="0"/>
              <a:t>transcribe from </a:t>
            </a:r>
            <a:r>
              <a:rPr lang="en-US" sz="2600" b="1" dirty="0"/>
              <a:t>a physical, </a:t>
            </a:r>
            <a:r>
              <a:rPr lang="en-US" sz="2600" b="1" dirty="0" smtClean="0"/>
              <a:t>Non-Hearing Conservation test (NHC) </a:t>
            </a:r>
            <a:r>
              <a:rPr lang="en-US" sz="2600" b="1" dirty="0"/>
              <a:t>or </a:t>
            </a:r>
            <a:r>
              <a:rPr lang="en-US" sz="2600" b="1" dirty="0" smtClean="0"/>
              <a:t>Military Entrance Processing Station (MEPS) </a:t>
            </a:r>
            <a:r>
              <a:rPr lang="en-US" sz="2600" b="1" dirty="0"/>
              <a:t>audiogram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300" b="1" dirty="0"/>
              <a:t>If connected to the internet and DOEHRS DR is accessible, ensure patient SSN is </a:t>
            </a:r>
            <a:r>
              <a:rPr lang="en-US" sz="3300" b="1" dirty="0" smtClean="0"/>
              <a:t>correct</a:t>
            </a:r>
            <a:endParaRPr 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222595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DD Form 2216 Selection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Hazardous Noise Exposed selection will prohibit some test selections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1258"/>
          <a:stretch/>
        </p:blipFill>
        <p:spPr>
          <a:xfrm>
            <a:off x="3681949" y="1688954"/>
            <a:ext cx="4846157" cy="448495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65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Reference Audiogram Type 0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4498848"/>
            <a:ext cx="11582401" cy="1621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Do not use the calendar function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Tab to go to the next field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Verify all information prior to saving</a:t>
            </a:r>
            <a:endParaRPr lang="en-US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215" y="1120197"/>
            <a:ext cx="7982857" cy="32895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731" y="4382580"/>
            <a:ext cx="4104762" cy="18380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7543708" y="4266313"/>
            <a:ext cx="503012" cy="2325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36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STS Identified - Follow-up Testing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Follow-up </a:t>
            </a:r>
            <a:r>
              <a:rPr lang="en-US" sz="2800" b="1" dirty="0" smtClean="0"/>
              <a:t>testing can </a:t>
            </a:r>
            <a:r>
              <a:rPr lang="en-US" sz="2800" b="1" dirty="0"/>
              <a:t>only </a:t>
            </a:r>
            <a:r>
              <a:rPr lang="en-US" sz="2800" b="1" dirty="0" smtClean="0"/>
              <a:t>occur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 smtClean="0"/>
              <a:t>If a +/- </a:t>
            </a:r>
            <a:r>
              <a:rPr lang="en-US" sz="2400" b="1" dirty="0"/>
              <a:t>STS </a:t>
            </a:r>
            <a:r>
              <a:rPr lang="en-US" sz="2400" b="1" dirty="0" smtClean="0"/>
              <a:t>occurred on </a:t>
            </a:r>
            <a:r>
              <a:rPr lang="en-US" sz="2400" b="1" dirty="0"/>
              <a:t>the initial </a:t>
            </a:r>
            <a:r>
              <a:rPr lang="en-US" sz="2400" b="1" dirty="0" smtClean="0"/>
              <a:t>2216 test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 smtClean="0"/>
              <a:t>If a + STS occurred on the Follow-up </a:t>
            </a:r>
            <a:r>
              <a:rPr lang="en-US" sz="2400" b="1" dirty="0"/>
              <a:t>1 </a:t>
            </a:r>
            <a:r>
              <a:rPr lang="en-US" sz="2400" b="1" dirty="0" smtClean="0"/>
              <a:t>test 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 smtClean="0"/>
              <a:t>Follow-up </a:t>
            </a:r>
            <a:r>
              <a:rPr lang="en-US" sz="2400" b="1" dirty="0"/>
              <a:t>testing window has not expired</a:t>
            </a:r>
          </a:p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Only the most recent test results </a:t>
            </a:r>
            <a:r>
              <a:rPr lang="en-US" sz="2800" b="1" dirty="0" smtClean="0"/>
              <a:t>remarks will </a:t>
            </a:r>
            <a:r>
              <a:rPr lang="en-US" sz="2800" b="1" dirty="0"/>
              <a:t>be reflected </a:t>
            </a:r>
            <a:r>
              <a:rPr lang="en-US" sz="2800" b="1" dirty="0" smtClean="0"/>
              <a:t>on the 2216</a:t>
            </a:r>
            <a:endParaRPr lang="en-US" sz="28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Negative STSs do not have </a:t>
            </a:r>
            <a:r>
              <a:rPr lang="en-US" sz="2800" b="1" dirty="0" smtClean="0"/>
              <a:t>a </a:t>
            </a:r>
            <a:r>
              <a:rPr lang="en-US" sz="2800" b="1" dirty="0"/>
              <a:t>noise-free requirement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Positive STSs have a 14 </a:t>
            </a:r>
            <a:r>
              <a:rPr lang="en-US" sz="2800" b="1" dirty="0" smtClean="0"/>
              <a:t>hour </a:t>
            </a:r>
            <a:r>
              <a:rPr lang="en-US" sz="2800" b="1" dirty="0"/>
              <a:t>hazardous noise-free requirement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If a positive and a negative STS exists, check headphone placement/auditory history</a:t>
            </a:r>
          </a:p>
        </p:txBody>
      </p:sp>
    </p:spTree>
    <p:extLst>
      <p:ext uri="{BB962C8B-B14F-4D97-AF65-F5344CB8AC3E}">
        <p14:creationId xmlns:p14="http://schemas.microsoft.com/office/powerpoint/2010/main" val="171872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Negative STS Follow-up Testing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Thresholds are better than the reference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Normally occurs early in the audiometric history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Review the audiometric summary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Was the baseline recent or re-established by an audiologist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Is there a masking requirement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If the reference is </a:t>
            </a:r>
            <a:r>
              <a:rPr lang="en-US" sz="2800" b="1" dirty="0" smtClean="0"/>
              <a:t>possibly invalid </a:t>
            </a:r>
            <a:r>
              <a:rPr lang="en-US" sz="2800" b="1" dirty="0"/>
              <a:t>immediately re-test the ear that had the negative STS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If the negative STS is </a:t>
            </a:r>
            <a:r>
              <a:rPr lang="en-US" sz="2400" b="1" dirty="0" smtClean="0"/>
              <a:t>validated </a:t>
            </a:r>
            <a:r>
              <a:rPr lang="en-US" sz="2400" b="1" dirty="0"/>
              <a:t>on follow-up 1, software will re-establish the baseline (ear specific)</a:t>
            </a:r>
          </a:p>
        </p:txBody>
      </p:sp>
    </p:spTree>
    <p:extLst>
      <p:ext uri="{BB962C8B-B14F-4D97-AF65-F5344CB8AC3E}">
        <p14:creationId xmlns:p14="http://schemas.microsoft.com/office/powerpoint/2010/main" val="45295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Negative STS Initial 2216 Test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9" y="2182368"/>
            <a:ext cx="6717793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Negative STS was identified on the initial 2216 test [SSN = 990990001]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Review audiometric history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 smtClean="0"/>
              <a:t>Note first 2216 test after reference generated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Retest if initial 2215 may be invalid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998"/>
          <a:stretch/>
        </p:blipFill>
        <p:spPr>
          <a:xfrm>
            <a:off x="-2" y="1158331"/>
            <a:ext cx="12181585" cy="8354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914" y="2182364"/>
            <a:ext cx="4861429" cy="398285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2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>
                <a:solidFill>
                  <a:srgbClr val="590D25"/>
                </a:solidFill>
                <a:latin typeface="+mn-lt"/>
              </a:rPr>
              <a:t>Negative STS </a:t>
            </a: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Follow-up Test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9" y="1235202"/>
            <a:ext cx="5779009" cy="4909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Clear </a:t>
            </a:r>
            <a:r>
              <a:rPr lang="en-US" sz="2800" b="1" dirty="0"/>
              <a:t>Run Test station after initial 2216 </a:t>
            </a:r>
            <a:r>
              <a:rPr lang="en-US" sz="2800" b="1" dirty="0" smtClean="0"/>
              <a:t>test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 smtClean="0"/>
              <a:t>Input SSN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 smtClean="0"/>
              <a:t>Follow-up </a:t>
            </a:r>
            <a:r>
              <a:rPr lang="en-US" sz="2400" b="1" dirty="0"/>
              <a:t>1 test will be </a:t>
            </a:r>
            <a:r>
              <a:rPr lang="en-US" sz="2400" b="1" dirty="0" smtClean="0"/>
              <a:t>auto-selected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 smtClean="0"/>
              <a:t>Retest ear that had the STS</a:t>
            </a:r>
            <a:endParaRPr lang="en-US" sz="24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800" b="1" dirty="0" smtClean="0"/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911"/>
          <a:stretch/>
        </p:blipFill>
        <p:spPr>
          <a:xfrm>
            <a:off x="5198784" y="1687320"/>
            <a:ext cx="6932388" cy="446704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291" y="3689985"/>
            <a:ext cx="3866667" cy="159047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787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Negative STS Follow-up Testing Confirmed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018" y="1161286"/>
            <a:ext cx="8518094" cy="504381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992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Run Test Retrieval on Follow-up 1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If the negative STS is confirmed on the Follow-up 1 </a:t>
            </a:r>
            <a:r>
              <a:rPr lang="en-US" sz="2800" b="1" dirty="0" smtClean="0"/>
              <a:t>retrieval </a:t>
            </a:r>
            <a:r>
              <a:rPr lang="en-US" sz="2800" b="1" dirty="0"/>
              <a:t>into the Run Test window will auto re-established the baseline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240" y="2124456"/>
            <a:ext cx="3726667" cy="182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989" y="2124456"/>
            <a:ext cx="4766667" cy="182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6007" r="335"/>
          <a:stretch/>
        </p:blipFill>
        <p:spPr>
          <a:xfrm>
            <a:off x="158493" y="4075800"/>
            <a:ext cx="11881186" cy="203809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1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Pure Tone Air Conduction Threshold Testing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528" y="1224532"/>
            <a:ext cx="3009714" cy="373257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676" y="1224532"/>
            <a:ext cx="3009714" cy="373257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854" y="5081076"/>
            <a:ext cx="7161904" cy="1085714"/>
          </a:xfrm>
          <a:prstGeom prst="rect">
            <a:avLst/>
          </a:prstGeom>
          <a:ln w="3175">
            <a:solidFill>
              <a:srgbClr val="000066"/>
            </a:solidFill>
          </a:ln>
        </p:spPr>
      </p:pic>
    </p:spTree>
    <p:extLst>
      <p:ext uri="{BB962C8B-B14F-4D97-AF65-F5344CB8AC3E}">
        <p14:creationId xmlns:p14="http://schemas.microsoft.com/office/powerpoint/2010/main" val="142248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/>
          <p:cNvSpPr txBox="1">
            <a:spLocks/>
          </p:cNvSpPr>
          <p:nvPr/>
        </p:nvSpPr>
        <p:spPr>
          <a:xfrm>
            <a:off x="304798" y="3913632"/>
            <a:ext cx="11582401" cy="2267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[SSN = 990990001] Confirm demographic fields 2 thru </a:t>
            </a:r>
            <a:r>
              <a:rPr lang="en-US" sz="2800" b="1" dirty="0"/>
              <a:t>14 (</a:t>
            </a:r>
            <a:r>
              <a:rPr lang="en-US" sz="2800" b="1" dirty="0" smtClean="0"/>
              <a:t>page 71) 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Is there a change in hearing (ear specific)?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Are thresholds within the range of normal (ear specific)?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/>
              <a:t>Where </a:t>
            </a:r>
            <a:r>
              <a:rPr lang="en-US" altLang="en-US" sz="2800" b="1" dirty="0"/>
              <a:t>does the patient need to go? </a:t>
            </a:r>
            <a:endParaRPr lang="en-US" altLang="en-US" sz="2800" b="1" dirty="0" smtClean="0"/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/>
              <a:t>Additional </a:t>
            </a:r>
            <a:r>
              <a:rPr lang="en-US" altLang="en-US" sz="2800" b="1" dirty="0"/>
              <a:t>Comments</a:t>
            </a:r>
            <a:r>
              <a:rPr lang="en-US" altLang="en-US" sz="2800" b="1" dirty="0" smtClean="0"/>
              <a:t>?</a:t>
            </a:r>
            <a:endParaRPr lang="en-US" sz="2800" b="1" dirty="0" smtClean="0"/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800" b="1" dirty="0" smtClean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C:\Users\THEODO~1.MAS\AppData\Local\Temp\SNAGHTML40323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73"/>
          <a:stretch/>
        </p:blipFill>
        <p:spPr bwMode="auto">
          <a:xfrm>
            <a:off x="60960" y="24384"/>
            <a:ext cx="12084285" cy="3696168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5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Negative STS Follow-up Testing Resolved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72" y="1156780"/>
            <a:ext cx="11809524" cy="161904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304799" y="2919328"/>
            <a:ext cx="6705602" cy="2992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Negative STS was identified on the initial 2216 test </a:t>
            </a:r>
            <a:r>
              <a:rPr lang="en-US" sz="2800" b="1" dirty="0" smtClean="0"/>
              <a:t>[SSN = 990990017</a:t>
            </a:r>
            <a:r>
              <a:rPr lang="en-US" sz="2800" b="1" dirty="0"/>
              <a:t>]</a:t>
            </a:r>
            <a:endParaRPr lang="en-US" sz="2800" b="1" dirty="0" smtClean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STS resolved on Follow-up testing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2465" y="2943027"/>
            <a:ext cx="4523809" cy="369142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205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/>
          <p:cNvSpPr txBox="1">
            <a:spLocks/>
          </p:cNvSpPr>
          <p:nvPr/>
        </p:nvSpPr>
        <p:spPr>
          <a:xfrm>
            <a:off x="304798" y="3913632"/>
            <a:ext cx="11582401" cy="2267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[SSN = 990990017] Confirm demographic fields 2 thru </a:t>
            </a:r>
            <a:r>
              <a:rPr lang="en-US" sz="2800" b="1" dirty="0"/>
              <a:t>14 (page </a:t>
            </a:r>
            <a:r>
              <a:rPr lang="en-US" sz="2800" b="1" dirty="0" smtClean="0"/>
              <a:t>71)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Is there a change in hearing (ear specific)?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Are thresholds within the range of normal (ear specific)?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/>
              <a:t>Where </a:t>
            </a:r>
            <a:r>
              <a:rPr lang="en-US" altLang="en-US" sz="2800" b="1" dirty="0"/>
              <a:t>does the patient need to go? </a:t>
            </a:r>
            <a:endParaRPr lang="en-US" altLang="en-US" sz="2800" b="1" dirty="0" smtClean="0"/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/>
              <a:t>Additional </a:t>
            </a:r>
            <a:r>
              <a:rPr lang="en-US" altLang="en-US" sz="2800" b="1" dirty="0"/>
              <a:t>Comments</a:t>
            </a:r>
            <a:r>
              <a:rPr lang="en-US" altLang="en-US" sz="2800" b="1" dirty="0" smtClean="0"/>
              <a:t>?</a:t>
            </a:r>
            <a:endParaRPr lang="en-US" sz="2800" b="1" dirty="0" smtClean="0"/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800" b="1" dirty="0" smtClean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2050" name="Picture 2" descr="C:\Users\THEODO~1.MAS\AppData\Local\Temp\SNAGHTML4046ebf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"/>
          <a:stretch/>
        </p:blipFill>
        <p:spPr bwMode="auto">
          <a:xfrm>
            <a:off x="58860" y="25429"/>
            <a:ext cx="12084285" cy="3695096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75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Positive STS Follow-up Testing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Thresholds are worse than the reference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Requires 14 </a:t>
            </a:r>
            <a:r>
              <a:rPr lang="en-US" sz="2800" b="1" dirty="0" smtClean="0"/>
              <a:t>hazardous noise-free </a:t>
            </a:r>
            <a:r>
              <a:rPr lang="en-US" sz="2800" b="1" dirty="0"/>
              <a:t>hours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Cannot be done the same day as the initial 2216 test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Follow-up 1 and Follow-up 2 </a:t>
            </a:r>
            <a:r>
              <a:rPr lang="en-US" sz="2800" b="1" dirty="0" smtClean="0"/>
              <a:t>should be </a:t>
            </a:r>
            <a:r>
              <a:rPr lang="en-US" sz="2800" b="1" dirty="0"/>
              <a:t>accomplished on the same day (ear specific)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If conductive issues (ENT) are suspected, </a:t>
            </a:r>
            <a:r>
              <a:rPr lang="en-US" sz="2400" b="1" dirty="0" smtClean="0"/>
              <a:t>refer </a:t>
            </a:r>
            <a:r>
              <a:rPr lang="en-US" sz="2400" b="1" dirty="0"/>
              <a:t>to a medical provider prior to conducting further testing</a:t>
            </a:r>
          </a:p>
        </p:txBody>
      </p:sp>
    </p:spTree>
    <p:extLst>
      <p:ext uri="{BB962C8B-B14F-4D97-AF65-F5344CB8AC3E}">
        <p14:creationId xmlns:p14="http://schemas.microsoft.com/office/powerpoint/2010/main" val="10394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Positive STS Follow-up Testing Scheduling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800" b="1" dirty="0"/>
              <a:t>Time frames for </a:t>
            </a:r>
            <a:r>
              <a:rPr lang="en-US" sz="2800" b="1" dirty="0" smtClean="0"/>
              <a:t>Follow-up Testing from </a:t>
            </a:r>
            <a:r>
              <a:rPr lang="en-US" sz="2800" b="1" dirty="0"/>
              <a:t>initial audiogram on the 2216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400" b="1" dirty="0"/>
              <a:t>30 days – all civilians and USAF Regular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400" b="1" dirty="0"/>
              <a:t>60 days – USAF Reserves and National Guard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400" b="1" dirty="0"/>
              <a:t>90 – All USA, USN, USMC military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800" b="1" dirty="0"/>
              <a:t>Do not mention time frame for return to patients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800" b="1" dirty="0"/>
              <a:t>Question them on the earliest they can return </a:t>
            </a:r>
            <a:r>
              <a:rPr lang="en-US" sz="2800" b="1" dirty="0" smtClean="0"/>
              <a:t>hazardous noise-free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3958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Positive STS Follow-up Testing Resolved (TTS)</a:t>
            </a:r>
            <a:endParaRPr lang="en-US" sz="3600" dirty="0">
              <a:latin typeface="+mn-lt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2974848"/>
            <a:ext cx="11582401" cy="29371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If the STS resolves on the Follow-up 1 (TTS after auditory rest) Follow-up 2 cannot be accomplished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Counsel/Educate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Refit HPDs (patient may not be wearing them properly or they are the wrong size)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Return in a year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If the STS is still present on the Follow-up 1, complete a Follow-up 2 test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SSN </a:t>
            </a:r>
            <a:r>
              <a:rPr lang="en-US" sz="2800" b="1" dirty="0"/>
              <a:t>= </a:t>
            </a:r>
            <a:r>
              <a:rPr lang="en-US" sz="2800" b="1" dirty="0" smtClean="0"/>
              <a:t>990990018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28" y="1224533"/>
            <a:ext cx="11809524" cy="161904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56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/>
          <p:cNvSpPr txBox="1">
            <a:spLocks/>
          </p:cNvSpPr>
          <p:nvPr/>
        </p:nvSpPr>
        <p:spPr>
          <a:xfrm>
            <a:off x="304798" y="3913632"/>
            <a:ext cx="11582401" cy="2267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[SSN = 990990018] Confirm demographic fields 2 thru </a:t>
            </a:r>
            <a:r>
              <a:rPr lang="en-US" sz="2800" b="1" dirty="0"/>
              <a:t>14 (page </a:t>
            </a:r>
            <a:r>
              <a:rPr lang="en-US" sz="2800" b="1" dirty="0" smtClean="0"/>
              <a:t>72)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Is there a change in hearing (ear specific)?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Are thresholds within the range of normal (ear specific)?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/>
              <a:t>Where </a:t>
            </a:r>
            <a:r>
              <a:rPr lang="en-US" altLang="en-US" sz="2800" b="1" dirty="0"/>
              <a:t>does the patient need to go? </a:t>
            </a:r>
            <a:endParaRPr lang="en-US" altLang="en-US" sz="2800" b="1" dirty="0" smtClean="0"/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/>
              <a:t>Additional </a:t>
            </a:r>
            <a:r>
              <a:rPr lang="en-US" altLang="en-US" sz="2800" b="1" dirty="0"/>
              <a:t>Comments</a:t>
            </a:r>
            <a:r>
              <a:rPr lang="en-US" altLang="en-US" sz="2800" b="1" dirty="0" smtClean="0"/>
              <a:t>?</a:t>
            </a:r>
            <a:endParaRPr lang="en-US" sz="2800" b="1" dirty="0" smtClean="0"/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800" b="1" dirty="0" smtClean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315"/>
          <a:stretch/>
        </p:blipFill>
        <p:spPr>
          <a:xfrm>
            <a:off x="60960" y="36575"/>
            <a:ext cx="12084285" cy="365980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36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Positive STS Follow-up Testing Resolved (TTS)</a:t>
            </a:r>
            <a:endParaRPr lang="en-US" sz="3600" dirty="0">
              <a:latin typeface="+mn-lt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3438144"/>
            <a:ext cx="11582401" cy="24738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Ensure to physically re-test the ear that the patient had an STS 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If </a:t>
            </a:r>
            <a:r>
              <a:rPr lang="en-US" sz="2800" b="1" dirty="0"/>
              <a:t>the STS resolves on the Follow-up 2 (TTS after auditory rest)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Counsel/Educate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Refit HPDs (patient may not be wearing them properly or they are the wrong size)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Return in a year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SSN = 990990015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C:\Users\THEODO~1.MAS\AppData\Local\Temp\SNAGHTML417d29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36" y="1224533"/>
            <a:ext cx="11809524" cy="2057142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19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/>
          <p:cNvSpPr txBox="1">
            <a:spLocks/>
          </p:cNvSpPr>
          <p:nvPr/>
        </p:nvSpPr>
        <p:spPr>
          <a:xfrm>
            <a:off x="304798" y="3913632"/>
            <a:ext cx="11582401" cy="2267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[SSN = 990990015] Confirm demographic fields 2 thru </a:t>
            </a:r>
            <a:r>
              <a:rPr lang="en-US" sz="2800" b="1" dirty="0"/>
              <a:t>14 (page </a:t>
            </a:r>
            <a:r>
              <a:rPr lang="en-US" sz="2800" b="1" dirty="0" smtClean="0"/>
              <a:t>73)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Is there a change in hearing (ear specific)?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Are thresholds within the range of normal (ear specific)?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/>
              <a:t>Where </a:t>
            </a:r>
            <a:r>
              <a:rPr lang="en-US" altLang="en-US" sz="2800" b="1" dirty="0"/>
              <a:t>does the patient need to go? </a:t>
            </a:r>
            <a:endParaRPr lang="en-US" altLang="en-US" sz="2800" b="1" dirty="0" smtClean="0"/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/>
              <a:t>Additional </a:t>
            </a:r>
            <a:r>
              <a:rPr lang="en-US" altLang="en-US" sz="2800" b="1" dirty="0"/>
              <a:t>Comments</a:t>
            </a:r>
            <a:r>
              <a:rPr lang="en-US" altLang="en-US" sz="2800" b="1" dirty="0" smtClean="0"/>
              <a:t>?</a:t>
            </a:r>
            <a:endParaRPr lang="en-US" sz="2800" b="1" dirty="0" smtClean="0"/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800" b="1" dirty="0" smtClean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6150" name="Picture 6" descr="C:\Users\THEODO~1.MAS\AppData\Local\Temp\SNAGHTML42b0b2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"/>
          <a:stretch/>
        </p:blipFill>
        <p:spPr bwMode="auto">
          <a:xfrm>
            <a:off x="60960" y="28386"/>
            <a:ext cx="12084285" cy="3680041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58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Positive STS Follow-up 2 Testing Confirmed</a:t>
            </a:r>
            <a:endParaRPr lang="en-US" sz="3600" dirty="0">
              <a:latin typeface="+mn-lt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3438144"/>
            <a:ext cx="11582401" cy="2473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Ensure to physically re-test the ear that the patient had an STS 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If </a:t>
            </a:r>
            <a:r>
              <a:rPr lang="en-US" sz="2800" b="1" dirty="0"/>
              <a:t>the STS </a:t>
            </a:r>
            <a:r>
              <a:rPr lang="en-US" sz="2800" b="1" dirty="0" smtClean="0"/>
              <a:t>is still present on </a:t>
            </a:r>
            <a:r>
              <a:rPr lang="en-US" sz="2800" b="1" dirty="0"/>
              <a:t>the Follow-up </a:t>
            </a:r>
            <a:r>
              <a:rPr lang="en-US" sz="2800" b="1" dirty="0" smtClean="0"/>
              <a:t>2 (PTS </a:t>
            </a:r>
            <a:r>
              <a:rPr lang="en-US" sz="2800" b="1" dirty="0"/>
              <a:t>after </a:t>
            </a:r>
            <a:r>
              <a:rPr lang="en-US" sz="2800" b="1" dirty="0" smtClean="0"/>
              <a:t>reviewed and validated by Professional Supervisor in conjunction with re-establishing the baseline)</a:t>
            </a:r>
            <a:endParaRPr lang="en-US" sz="28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SSN </a:t>
            </a:r>
            <a:r>
              <a:rPr lang="en-US" sz="2800" b="1" dirty="0"/>
              <a:t>= </a:t>
            </a:r>
            <a:r>
              <a:rPr lang="en-US" sz="2800" b="1" dirty="0" smtClean="0"/>
              <a:t>990990016</a:t>
            </a:r>
            <a:endParaRPr lang="en-US" sz="2800" b="1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8196" name="Picture 4" descr="C:\Users\THEODO~1.MAS\AppData\Local\Temp\SNAGHTML43212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79" y="1241671"/>
            <a:ext cx="11789905" cy="1923428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53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Definitions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946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Threshold of hearing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The lowest level of sound a person can hear in a series of ascending, pure tone presentation trials at least 50% of the time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Audiometric Zero (0 dB HL)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The sound pressure level at which the threshold of audibility occurs for average normal listeners</a:t>
            </a:r>
            <a:endParaRPr lang="en-US" sz="24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Audiogram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A record of an individual’s hearing sensitivity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For occupational testing, a record of the pure-tone </a:t>
            </a:r>
            <a:r>
              <a:rPr lang="en-US" altLang="en-US" sz="2400" b="1" dirty="0" smtClean="0"/>
              <a:t>air-conduction </a:t>
            </a:r>
            <a:r>
              <a:rPr lang="en-US" altLang="en-US" sz="2400" b="1" dirty="0"/>
              <a:t>hearing threshold </a:t>
            </a:r>
            <a:r>
              <a:rPr lang="en-US" altLang="en-US" sz="2400" b="1" dirty="0" smtClean="0"/>
              <a:t>levels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Normal Hearing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 smtClean="0"/>
              <a:t>Audiometric threshold </a:t>
            </a:r>
            <a:r>
              <a:rPr lang="en-US" sz="2400" b="1" dirty="0"/>
              <a:t>results </a:t>
            </a:r>
            <a:r>
              <a:rPr lang="en-US" sz="2400" b="1" dirty="0" smtClean="0"/>
              <a:t>that range </a:t>
            </a:r>
            <a:r>
              <a:rPr lang="en-US" sz="2400" b="1" dirty="0"/>
              <a:t>from </a:t>
            </a:r>
            <a:r>
              <a:rPr lang="en-US" sz="2400" b="1" dirty="0" smtClean="0"/>
              <a:t>-10 </a:t>
            </a:r>
            <a:r>
              <a:rPr lang="en-US" sz="2400" b="1" dirty="0"/>
              <a:t>to 25 </a:t>
            </a:r>
            <a:r>
              <a:rPr lang="en-US" sz="2400" b="1" dirty="0" smtClean="0"/>
              <a:t>dB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898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Positive STS Follow-up 2 Testing Confirmed</a:t>
            </a:r>
            <a:endParaRPr lang="en-US" sz="3600" dirty="0">
              <a:latin typeface="+mn-lt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16990" y="1224533"/>
            <a:ext cx="11582401" cy="4958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Application will ask if re-establishment using previous test results is requested</a:t>
            </a:r>
          </a:p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Always </a:t>
            </a:r>
            <a:r>
              <a:rPr lang="en-US" sz="2800" b="1" dirty="0"/>
              <a:t>select “</a:t>
            </a:r>
            <a:r>
              <a:rPr lang="en-US" sz="2800" b="1" dirty="0" smtClean="0"/>
              <a:t>No”</a:t>
            </a:r>
          </a:p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Have patient sign the 2216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91" y="3147574"/>
            <a:ext cx="3253714" cy="1638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028" y="3440182"/>
            <a:ext cx="4356857" cy="1638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3124" y="3729317"/>
            <a:ext cx="3253714" cy="169371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629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Positive STS Follow-up 2 Testing Confirmed</a:t>
            </a:r>
            <a:endParaRPr lang="en-US" sz="3600" dirty="0">
              <a:latin typeface="+mn-lt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16990" y="1224533"/>
            <a:ext cx="11582401" cy="4958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Refer </a:t>
            </a:r>
            <a:r>
              <a:rPr lang="en-US" sz="2800" b="1" dirty="0"/>
              <a:t>to the proper echelon of care (PS - Professional Supervisor) for evaluation </a:t>
            </a:r>
            <a:r>
              <a:rPr lang="en-US" sz="2800" b="1" dirty="0" smtClean="0"/>
              <a:t>and/or </a:t>
            </a:r>
            <a:r>
              <a:rPr lang="en-US" sz="2800" b="1" dirty="0"/>
              <a:t>administrative processing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Only re-establish </a:t>
            </a:r>
            <a:r>
              <a:rPr lang="en-US" sz="2800" b="1" dirty="0" smtClean="0"/>
              <a:t>baselines</a:t>
            </a:r>
            <a:endParaRPr lang="en-US" sz="2800" b="1" dirty="0"/>
          </a:p>
          <a:p>
            <a:pPr marL="914400" lvl="1" indent="-4572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n-US" sz="2400" b="1" dirty="0"/>
              <a:t>With </a:t>
            </a:r>
            <a:r>
              <a:rPr lang="en-US" altLang="en-US" sz="2400" b="1" dirty="0" smtClean="0"/>
              <a:t>review/approval </a:t>
            </a:r>
            <a:r>
              <a:rPr lang="en-US" altLang="en-US" sz="2400" b="1" dirty="0"/>
              <a:t>of the </a:t>
            </a:r>
            <a:r>
              <a:rPr lang="en-US" altLang="en-US" sz="2400" b="1" dirty="0" smtClean="0"/>
              <a:t>PS, </a:t>
            </a:r>
            <a:r>
              <a:rPr lang="en-US" altLang="en-US" sz="2400" b="1" dirty="0"/>
              <a:t>follow-up test </a:t>
            </a:r>
            <a:r>
              <a:rPr lang="en-US" altLang="en-US" sz="2400" b="1" dirty="0" smtClean="0"/>
              <a:t>and/or audiological </a:t>
            </a:r>
            <a:r>
              <a:rPr lang="en-US" altLang="en-US" sz="2400" b="1" dirty="0"/>
              <a:t>evaluation results may be used to create a </a:t>
            </a:r>
            <a:r>
              <a:rPr lang="en-US" altLang="en-US" sz="2400" b="1" dirty="0" smtClean="0"/>
              <a:t>DD Form 2215 (type </a:t>
            </a:r>
            <a:r>
              <a:rPr lang="en-US" altLang="en-US" sz="2400" b="1" dirty="0"/>
              <a:t>3) re-established reference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Add an electronic remark on the </a:t>
            </a:r>
            <a:r>
              <a:rPr lang="en-US" sz="2400" b="1" dirty="0" smtClean="0"/>
              <a:t>DD Form 2215 </a:t>
            </a:r>
            <a:r>
              <a:rPr lang="en-US" sz="2400" b="1" dirty="0"/>
              <a:t>with who (PS) </a:t>
            </a:r>
            <a:r>
              <a:rPr lang="en-US" sz="2400" b="1" dirty="0" smtClean="0"/>
              <a:t>authorized </a:t>
            </a:r>
            <a:r>
              <a:rPr lang="en-US" sz="2400" b="1" dirty="0"/>
              <a:t>the baseline </a:t>
            </a:r>
            <a:r>
              <a:rPr lang="en-US" sz="2400" b="1" dirty="0" smtClean="0"/>
              <a:t>re-establishment or who manually entered the data</a:t>
            </a:r>
            <a:endParaRPr lang="en-US" sz="2400" b="1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8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/>
          <p:cNvSpPr txBox="1">
            <a:spLocks/>
          </p:cNvSpPr>
          <p:nvPr/>
        </p:nvSpPr>
        <p:spPr>
          <a:xfrm>
            <a:off x="304798" y="3913632"/>
            <a:ext cx="11582401" cy="2267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[SSN = 990990016] Confirm demographic fields 2 thru </a:t>
            </a:r>
            <a:r>
              <a:rPr lang="en-US" sz="2800" b="1" dirty="0"/>
              <a:t>14 (page </a:t>
            </a:r>
            <a:r>
              <a:rPr lang="en-US" sz="2800" b="1" dirty="0" smtClean="0"/>
              <a:t>74)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Is there a change in hearing (ear specific)?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Are thresholds within the range of normal (ear specific)?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/>
              <a:t>Where </a:t>
            </a:r>
            <a:r>
              <a:rPr lang="en-US" altLang="en-US" sz="2800" b="1" dirty="0"/>
              <a:t>does the patient need to go? </a:t>
            </a:r>
            <a:endParaRPr lang="en-US" altLang="en-US" sz="2800" b="1" dirty="0" smtClean="0"/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/>
              <a:t>Additional </a:t>
            </a:r>
            <a:r>
              <a:rPr lang="en-US" altLang="en-US" sz="2800" b="1" dirty="0"/>
              <a:t>Comments</a:t>
            </a:r>
            <a:r>
              <a:rPr lang="en-US" altLang="en-US" sz="2800" b="1" dirty="0" smtClean="0"/>
              <a:t>?</a:t>
            </a:r>
            <a:endParaRPr lang="en-US" sz="2800" b="1" dirty="0" smtClean="0"/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800" b="1" dirty="0" smtClean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" y="20471"/>
            <a:ext cx="12084285" cy="372428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168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Non-Hearing Conservation Test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P</a:t>
            </a:r>
            <a:r>
              <a:rPr lang="en-US" altLang="en-US" sz="2800" b="1" dirty="0"/>
              <a:t>erformed on individuals who are not enrolled in the Hearing Program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Physical, Pre-commissioning, </a:t>
            </a:r>
            <a:r>
              <a:rPr lang="en-US" sz="2400" b="1" dirty="0"/>
              <a:t>Separation History and Physical Examination (SHPE), Non-DoD employees, </a:t>
            </a:r>
            <a:r>
              <a:rPr lang="en-US" altLang="en-US" sz="2400" b="1" dirty="0"/>
              <a:t>Etc.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Performed on individuals requesting a hearing test before their periodic evaluation who are concerned about changes in hearing due to possible illness, medical condition, </a:t>
            </a:r>
            <a:r>
              <a:rPr lang="en-US" altLang="en-US" sz="2800" b="1" dirty="0" smtClean="0"/>
              <a:t>etc.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Consult with Professional Supervisor to determine how these encounters should be </a:t>
            </a:r>
            <a:r>
              <a:rPr lang="en-US" altLang="en-US" sz="2400" b="1" dirty="0" smtClean="0"/>
              <a:t>handled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SHPE </a:t>
            </a:r>
            <a:r>
              <a:rPr lang="en-US" sz="2800" b="1" dirty="0"/>
              <a:t>added as an electronic remark for </a:t>
            </a:r>
            <a:r>
              <a:rPr lang="en-US" sz="2800" b="1" dirty="0" smtClean="0"/>
              <a:t>military </a:t>
            </a:r>
            <a:r>
              <a:rPr lang="en-US" sz="2800" b="1" dirty="0"/>
              <a:t>personnel who are leaving the service and may not have a DD Form </a:t>
            </a:r>
            <a:r>
              <a:rPr lang="en-US" sz="2800" b="1" dirty="0" smtClean="0"/>
              <a:t>2215</a:t>
            </a:r>
          </a:p>
        </p:txBody>
      </p:sp>
    </p:spTree>
    <p:extLst>
      <p:ext uri="{BB962C8B-B14F-4D97-AF65-F5344CB8AC3E}">
        <p14:creationId xmlns:p14="http://schemas.microsoft.com/office/powerpoint/2010/main" val="26665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Non-Hearing Conservation Test</a:t>
            </a:r>
            <a:endParaRPr lang="en-US" sz="3600" dirty="0">
              <a:latin typeface="+mn-lt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2267712"/>
            <a:ext cx="11582401" cy="3644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SSN = 990990005</a:t>
            </a:r>
          </a:p>
          <a:p>
            <a:pPr lvl="1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Normally all Service Members have a DD Form 2215</a:t>
            </a:r>
          </a:p>
          <a:p>
            <a:pPr lvl="2" indent="-457200" algn="l">
              <a:buFont typeface="Wingdings" panose="05000000000000000000" pitchFamily="2" charset="2"/>
              <a:buChar char="§"/>
            </a:pPr>
            <a:r>
              <a:rPr lang="en-US" sz="2600" b="1" dirty="0" smtClean="0"/>
              <a:t>Ensure Patient </a:t>
            </a:r>
            <a:r>
              <a:rPr lang="en-US" sz="2600" b="1" dirty="0"/>
              <a:t>SSN </a:t>
            </a:r>
            <a:r>
              <a:rPr lang="en-US" sz="2600" b="1" dirty="0" smtClean="0"/>
              <a:t>is correct</a:t>
            </a:r>
          </a:p>
          <a:p>
            <a:pPr lvl="1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If there is not a reference audiogram you cannot do a 2216 (Termination)</a:t>
            </a:r>
          </a:p>
          <a:p>
            <a:pPr lvl="2" indent="-457200" algn="l">
              <a:buFont typeface="Wingdings" panose="05000000000000000000" pitchFamily="2" charset="2"/>
              <a:buChar char="§"/>
            </a:pPr>
            <a:r>
              <a:rPr lang="en-US" sz="2600" b="1" dirty="0" smtClean="0"/>
              <a:t>Select no to Hazardous Noise Exposed</a:t>
            </a:r>
          </a:p>
          <a:p>
            <a:pPr lvl="2" indent="-457200" algn="l">
              <a:buFont typeface="Wingdings" panose="05000000000000000000" pitchFamily="2" charset="2"/>
              <a:buChar char="§"/>
            </a:pPr>
            <a:r>
              <a:rPr lang="en-US" sz="2600" b="1" dirty="0" smtClean="0"/>
              <a:t>Select NHC Test</a:t>
            </a:r>
          </a:p>
          <a:p>
            <a:pPr lvl="2" indent="-457200" algn="l">
              <a:buFont typeface="Wingdings" panose="05000000000000000000" pitchFamily="2" charset="2"/>
              <a:buChar char="§"/>
            </a:pPr>
            <a:r>
              <a:rPr lang="en-US" sz="2600" b="1" dirty="0" smtClean="0"/>
              <a:t>Add electronic remark</a:t>
            </a:r>
            <a:endParaRPr lang="en-US" sz="2600" b="1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28" y="1237098"/>
            <a:ext cx="11880000" cy="70285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21341"/>
          <a:stretch/>
        </p:blipFill>
        <p:spPr>
          <a:xfrm>
            <a:off x="4654680" y="4589698"/>
            <a:ext cx="6304762" cy="133345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917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/>
          <p:cNvSpPr txBox="1">
            <a:spLocks/>
          </p:cNvSpPr>
          <p:nvPr/>
        </p:nvSpPr>
        <p:spPr>
          <a:xfrm>
            <a:off x="304798" y="2694432"/>
            <a:ext cx="11582401" cy="3401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[SSN = 990990005] Confirm demographic fields 2 thru </a:t>
            </a:r>
            <a:r>
              <a:rPr lang="en-US" sz="2800" b="1" dirty="0"/>
              <a:t>14 (page </a:t>
            </a:r>
            <a:r>
              <a:rPr lang="en-US" sz="2800" b="1" dirty="0" smtClean="0"/>
              <a:t>74)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/>
              <a:t>Review audiogram with patient</a:t>
            </a:r>
            <a:endParaRPr lang="en-US" altLang="en-US" sz="2800" b="1" dirty="0"/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Are thresholds within the range of </a:t>
            </a:r>
            <a:r>
              <a:rPr lang="en-US" altLang="en-US" sz="2800" b="1" dirty="0" smtClean="0"/>
              <a:t>normal (ear specific)?</a:t>
            </a:r>
            <a:endParaRPr lang="en-US" altLang="en-US" sz="2800" b="1" dirty="0"/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Where does the patient need to go? </a:t>
            </a:r>
            <a:endParaRPr lang="en-US" altLang="en-US" sz="2800" b="1" dirty="0" smtClean="0"/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/>
              <a:t>Additional </a:t>
            </a:r>
            <a:r>
              <a:rPr lang="en-US" altLang="en-US" sz="2800" b="1" dirty="0"/>
              <a:t>Comments</a:t>
            </a:r>
            <a:r>
              <a:rPr lang="en-US" altLang="en-US" sz="2800" b="1" dirty="0" smtClean="0"/>
              <a:t>?</a:t>
            </a:r>
            <a:endParaRPr lang="en-US" sz="2800" b="1" dirty="0" smtClean="0"/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800" b="1" dirty="0" smtClean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4" y="1235615"/>
            <a:ext cx="12068572" cy="116285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Non-Hearing Conservation Test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30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Degree of Hearing Loss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719" y="1228071"/>
            <a:ext cx="7896857" cy="4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5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Post Audiometric Testing Review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Technician is required to counsel patient on results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Early warning shift (EWS)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Change in hearing, Significant/Standard Threshold Shift (STS) </a:t>
            </a:r>
            <a:endParaRPr lang="en-US" sz="2400" b="1" dirty="0" smtClean="0"/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 smtClean="0"/>
              <a:t>Return </a:t>
            </a:r>
            <a:r>
              <a:rPr lang="en-US" sz="2400" b="1" dirty="0"/>
              <a:t>for follow-up testing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Process </a:t>
            </a:r>
            <a:r>
              <a:rPr lang="en-US" sz="2800" b="1" dirty="0"/>
              <a:t>automated referrals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Create referrals for conductive or other issues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Physician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Audiologist</a:t>
            </a:r>
          </a:p>
        </p:txBody>
      </p:sp>
    </p:spTree>
    <p:extLst>
      <p:ext uri="{BB962C8B-B14F-4D97-AF65-F5344CB8AC3E}">
        <p14:creationId xmlns:p14="http://schemas.microsoft.com/office/powerpoint/2010/main" val="6245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Configurations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Sloping High Frequency Hearing Loss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SSN </a:t>
            </a:r>
            <a:r>
              <a:rPr lang="en-US" sz="2800" b="1" dirty="0"/>
              <a:t>= </a:t>
            </a:r>
            <a:r>
              <a:rPr lang="en-US" sz="2800" b="1" dirty="0" smtClean="0"/>
              <a:t>990990042 (Annual Test)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52" y="2225723"/>
            <a:ext cx="10190476" cy="394285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51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/>
          <p:cNvSpPr txBox="1">
            <a:spLocks/>
          </p:cNvSpPr>
          <p:nvPr/>
        </p:nvSpPr>
        <p:spPr>
          <a:xfrm>
            <a:off x="316990" y="3511296"/>
            <a:ext cx="11582401" cy="2353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[SSN = 990990042] Confirm demographic fields 2 thru </a:t>
            </a:r>
            <a:r>
              <a:rPr lang="en-US" sz="2800" b="1" dirty="0"/>
              <a:t>14 (</a:t>
            </a:r>
            <a:r>
              <a:rPr lang="en-US" sz="2800" b="1" dirty="0" smtClean="0"/>
              <a:t>page 76) 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Is there a change in hearing (ear specific)?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Are thresholds within the range of normal (ear specific)?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/>
              <a:t>Where </a:t>
            </a:r>
            <a:r>
              <a:rPr lang="en-US" altLang="en-US" sz="2800" b="1" dirty="0"/>
              <a:t>does the patient need to go</a:t>
            </a:r>
            <a:r>
              <a:rPr lang="en-US" altLang="en-US" sz="2800" b="1" dirty="0" smtClean="0"/>
              <a:t>? 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/>
              <a:t>Additional Comments?</a:t>
            </a:r>
            <a:endParaRPr lang="en-US" sz="2800" b="1" dirty="0" smtClean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7227"/>
          <a:stretch/>
        </p:blipFill>
        <p:spPr>
          <a:xfrm>
            <a:off x="60960" y="24385"/>
            <a:ext cx="12084285" cy="342595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125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Hearing </a:t>
            </a:r>
            <a:r>
              <a:rPr lang="en-US" sz="3600" b="1" dirty="0">
                <a:solidFill>
                  <a:srgbClr val="590D25"/>
                </a:solidFill>
                <a:latin typeface="+mn-lt"/>
              </a:rPr>
              <a:t>Conservation </a:t>
            </a: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Overview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Definitions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47394"/>
            <a:ext cx="11582401" cy="4933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300" b="1" dirty="0" smtClean="0"/>
              <a:t>Significant/Standard </a:t>
            </a:r>
            <a:r>
              <a:rPr lang="en-US" sz="3300" b="1" dirty="0"/>
              <a:t>Threshold Shift (STS)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An average change of plus or minus 10 dB at </a:t>
            </a:r>
            <a:r>
              <a:rPr lang="en-US" altLang="en-US" sz="2800" b="1" dirty="0" smtClean="0"/>
              <a:t>2000 Hz, 3000 Hz, </a:t>
            </a:r>
            <a:r>
              <a:rPr lang="en-US" altLang="en-US" sz="2800" b="1" dirty="0"/>
              <a:t>and 4000 Hz, relative to the reference audiogram, in either ear, without age corrections (DoDI 6055.12)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300" b="1" dirty="0"/>
              <a:t>Temporary Threshold Shift (TTS)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600" b="1" dirty="0"/>
              <a:t>An STS that resolves on follow-up test after auditory rest (≥14 hours)</a:t>
            </a:r>
            <a:endParaRPr lang="en-US" altLang="en-US" sz="26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3300" b="1" dirty="0"/>
              <a:t>P</a:t>
            </a:r>
            <a:r>
              <a:rPr lang="en-US" sz="3300" b="1" dirty="0"/>
              <a:t>ermanent Threshold Shift (</a:t>
            </a:r>
            <a:r>
              <a:rPr lang="en-US" sz="3300" b="1" dirty="0" smtClean="0"/>
              <a:t>PTS)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An STS that doesn’t resolve on follow-up testing after auditory rest (≥14 hours)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Validated </a:t>
            </a:r>
            <a:r>
              <a:rPr lang="en-US" sz="2800" b="1" dirty="0"/>
              <a:t>by an </a:t>
            </a:r>
            <a:r>
              <a:rPr lang="en-US" sz="2800" b="1" dirty="0" smtClean="0"/>
              <a:t>audiologist, </a:t>
            </a:r>
            <a:r>
              <a:rPr lang="en-US" sz="2800" b="1" dirty="0"/>
              <a:t>otolaryngologist </a:t>
            </a:r>
            <a:r>
              <a:rPr lang="en-US" sz="2800" b="1" dirty="0" smtClean="0"/>
              <a:t>or </a:t>
            </a:r>
            <a:r>
              <a:rPr lang="en-US" sz="2800" b="1" dirty="0"/>
              <a:t>physician (Professional Supervisor</a:t>
            </a:r>
            <a:r>
              <a:rPr lang="en-US" sz="2800" b="1" dirty="0" smtClean="0"/>
              <a:t>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300" b="1" dirty="0" smtClean="0"/>
              <a:t>Early Warning Shift (EWS)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A </a:t>
            </a:r>
            <a:r>
              <a:rPr lang="en-US" sz="2800" b="1" dirty="0"/>
              <a:t>difference of plus 15 dB at </a:t>
            </a:r>
            <a:r>
              <a:rPr lang="en-US" sz="2800" b="1" dirty="0" smtClean="0"/>
              <a:t>1000 Hz, 2000 Hz, 3000 Hz or </a:t>
            </a:r>
            <a:r>
              <a:rPr lang="en-US" sz="2800" b="1" dirty="0"/>
              <a:t>4000 Hz, relative to the reference audiogram, in either ear, without an </a:t>
            </a:r>
            <a:r>
              <a:rPr lang="en-US" sz="2800" b="1" dirty="0" smtClean="0"/>
              <a:t>STS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If </a:t>
            </a:r>
            <a:r>
              <a:rPr lang="en-US" sz="2800" b="1" dirty="0"/>
              <a:t>an STS is present in the same ear, the STS takes precedence</a:t>
            </a:r>
          </a:p>
          <a:p>
            <a:pPr lvl="1" algn="l"/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6506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Configurations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Sloping High Frequency Hearing Loss - Noise Notch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SSN </a:t>
            </a:r>
            <a:r>
              <a:rPr lang="en-US" sz="2800" b="1" dirty="0"/>
              <a:t>= </a:t>
            </a:r>
            <a:r>
              <a:rPr lang="en-US" sz="2800" b="1" dirty="0" smtClean="0"/>
              <a:t>990990007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91" y="2223828"/>
            <a:ext cx="10209524" cy="394285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41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/>
          <p:cNvSpPr txBox="1">
            <a:spLocks/>
          </p:cNvSpPr>
          <p:nvPr/>
        </p:nvSpPr>
        <p:spPr>
          <a:xfrm>
            <a:off x="304798" y="3499104"/>
            <a:ext cx="11582401" cy="2353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[SSN = 990990007] Confirm demographic fields 2 thru </a:t>
            </a:r>
            <a:r>
              <a:rPr lang="en-US" sz="2800" b="1" dirty="0"/>
              <a:t>14 (</a:t>
            </a:r>
            <a:r>
              <a:rPr lang="en-US" sz="2800" b="1" dirty="0" smtClean="0"/>
              <a:t>page 77) 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Is there a change in hearing (ear specific)?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Are thresholds within the range of normal (ear specific)?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/>
              <a:t>Where </a:t>
            </a:r>
            <a:r>
              <a:rPr lang="en-US" altLang="en-US" sz="2800" b="1" dirty="0"/>
              <a:t>does the patient need to go</a:t>
            </a:r>
            <a:r>
              <a:rPr lang="en-US" altLang="en-US" sz="2800" b="1" dirty="0" smtClean="0"/>
              <a:t>? 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/>
              <a:t>Additional Comments?</a:t>
            </a:r>
            <a:endParaRPr lang="en-US" sz="2800" b="1" dirty="0" smtClean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6568"/>
          <a:stretch/>
        </p:blipFill>
        <p:spPr>
          <a:xfrm>
            <a:off x="60960" y="36576"/>
            <a:ext cx="12084285" cy="345033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586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>
                <a:solidFill>
                  <a:srgbClr val="590D25"/>
                </a:solidFill>
                <a:latin typeface="+mn-lt"/>
              </a:rPr>
              <a:t>Audiogram </a:t>
            </a: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Considerations Fitness for Duty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740898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2800" b="1" dirty="0" smtClean="0"/>
              <a:t>Profile Change </a:t>
            </a:r>
            <a:r>
              <a:rPr lang="en-US" sz="2800" b="1" dirty="0"/>
              <a:t>(Service Specific </a:t>
            </a:r>
            <a:r>
              <a:rPr lang="en-US" sz="2800" b="1" dirty="0" smtClean="0"/>
              <a:t>USN/USMC) [</a:t>
            </a:r>
            <a:r>
              <a:rPr lang="en-US" sz="2800" b="1" dirty="0"/>
              <a:t>SSN = 990990042 </a:t>
            </a:r>
            <a:r>
              <a:rPr lang="en-US" sz="2800" b="1" dirty="0" smtClean="0"/>
              <a:t>- </a:t>
            </a:r>
            <a:r>
              <a:rPr lang="en-US" sz="2800" b="1" dirty="0"/>
              <a:t>Follow-up 2]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Hearing </a:t>
            </a:r>
            <a:r>
              <a:rPr lang="en-US" sz="2800" b="1" dirty="0"/>
              <a:t>loss in both ears in which the sum of thresholds at </a:t>
            </a:r>
            <a:r>
              <a:rPr lang="en-US" sz="2800" b="1" dirty="0" smtClean="0"/>
              <a:t>3000 Hz, 4000 Hz, </a:t>
            </a:r>
            <a:r>
              <a:rPr lang="en-US" sz="2800" b="1" dirty="0"/>
              <a:t>and 6000 Hz </a:t>
            </a:r>
            <a:r>
              <a:rPr lang="en-US" sz="2800" b="1" u="sng" dirty="0" smtClean="0"/>
              <a:t>&gt;</a:t>
            </a:r>
            <a:r>
              <a:rPr lang="en-US" sz="2800" b="1" dirty="0" smtClean="0"/>
              <a:t> 270 </a:t>
            </a:r>
            <a:r>
              <a:rPr lang="de-DE" sz="2800" b="1" dirty="0" smtClean="0"/>
              <a:t>dB </a:t>
            </a:r>
            <a:r>
              <a:rPr lang="en-US" sz="2800" b="1" dirty="0" smtClean="0"/>
              <a:t>(</a:t>
            </a:r>
            <a:r>
              <a:rPr lang="en-US" sz="2800" b="1" dirty="0"/>
              <a:t>USN/USMC use 270 rule)</a:t>
            </a:r>
            <a:endParaRPr lang="de-DE" sz="2800" b="1" dirty="0" smtClean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Has </a:t>
            </a:r>
            <a:r>
              <a:rPr lang="en-US" sz="2800" b="1" dirty="0"/>
              <a:t>their DD 2215 re-established 3 </a:t>
            </a:r>
            <a:r>
              <a:rPr lang="en-US" sz="2800" b="1" dirty="0" smtClean="0"/>
              <a:t>times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Should not </a:t>
            </a:r>
            <a:r>
              <a:rPr lang="en-US" sz="2800" b="1" dirty="0"/>
              <a:t>be assigned to duties involving exposure to hazardous noise until evaluated and waived by an audiologist, otologist, or occupational medicine </a:t>
            </a:r>
            <a:r>
              <a:rPr lang="en-US" sz="2800" b="1" dirty="0" smtClean="0"/>
              <a:t>physician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389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Configurations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Fitness for duty (270 dB)</a:t>
            </a:r>
            <a:endParaRPr lang="en-US" sz="28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SSN </a:t>
            </a:r>
            <a:r>
              <a:rPr lang="en-US" sz="2800" b="1" dirty="0"/>
              <a:t>= </a:t>
            </a:r>
            <a:r>
              <a:rPr lang="en-US" sz="2800" b="1" dirty="0" smtClean="0"/>
              <a:t>990990042 (Follow-up 2)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52" y="2225723"/>
            <a:ext cx="10190476" cy="394285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39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/>
          <p:cNvSpPr txBox="1">
            <a:spLocks/>
          </p:cNvSpPr>
          <p:nvPr/>
        </p:nvSpPr>
        <p:spPr>
          <a:xfrm>
            <a:off x="304798" y="3816096"/>
            <a:ext cx="11582401" cy="2353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[SSN = 990990042] Confirm demographic fields 2 thru </a:t>
            </a:r>
            <a:r>
              <a:rPr lang="en-US" sz="2800" b="1" dirty="0"/>
              <a:t>14 (page </a:t>
            </a:r>
            <a:r>
              <a:rPr lang="en-US" sz="2800" b="1" dirty="0" smtClean="0"/>
              <a:t>78)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Is there a change in hearing (ear specific)?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Are thresholds within the range of normal (ear specific)?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/>
              <a:t>Where </a:t>
            </a:r>
            <a:r>
              <a:rPr lang="en-US" altLang="en-US" sz="2800" b="1" dirty="0"/>
              <a:t>does the patient need to go</a:t>
            </a:r>
            <a:r>
              <a:rPr lang="en-US" altLang="en-US" sz="2800" b="1" dirty="0" smtClean="0"/>
              <a:t>? 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/>
              <a:t>Additional Comments?</a:t>
            </a:r>
            <a:endParaRPr lang="en-US" sz="2800" b="1" dirty="0" smtClean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" y="36576"/>
            <a:ext cx="12084285" cy="370857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96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Configurations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Rising Low Frequency </a:t>
            </a:r>
            <a:r>
              <a:rPr lang="en-US" sz="2800" b="1" dirty="0"/>
              <a:t>Hearing </a:t>
            </a:r>
            <a:r>
              <a:rPr lang="en-US" sz="2800" b="1" dirty="0" smtClean="0"/>
              <a:t>Loss</a:t>
            </a:r>
            <a:endParaRPr lang="en-US" sz="28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SSN </a:t>
            </a:r>
            <a:r>
              <a:rPr lang="en-US" sz="2800" b="1" dirty="0"/>
              <a:t>= </a:t>
            </a:r>
            <a:r>
              <a:rPr lang="en-US" sz="2800" b="1" dirty="0" smtClean="0"/>
              <a:t>990990009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52" y="2213531"/>
            <a:ext cx="10190476" cy="394285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448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/>
          <p:cNvSpPr txBox="1">
            <a:spLocks/>
          </p:cNvSpPr>
          <p:nvPr/>
        </p:nvSpPr>
        <p:spPr>
          <a:xfrm>
            <a:off x="316990" y="3438144"/>
            <a:ext cx="11582401" cy="2353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[SSN = 990990009] Confirm demographic fields 2 thru </a:t>
            </a:r>
            <a:r>
              <a:rPr lang="en-US" sz="2800" b="1" dirty="0"/>
              <a:t>14 (</a:t>
            </a:r>
            <a:r>
              <a:rPr lang="en-US" sz="2800" b="1" dirty="0" smtClean="0"/>
              <a:t>page 79) 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Is there a change in hearing (ear specific)?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Are thresholds within the range of normal (ear specific)?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/>
              <a:t>Where </a:t>
            </a:r>
            <a:r>
              <a:rPr lang="en-US" altLang="en-US" sz="2800" b="1" dirty="0"/>
              <a:t>does the patient need to go</a:t>
            </a:r>
            <a:r>
              <a:rPr lang="en-US" altLang="en-US" sz="2800" b="1" dirty="0" smtClean="0"/>
              <a:t>? 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/>
              <a:t>Additional Comments?</a:t>
            </a:r>
            <a:endParaRPr lang="en-US" sz="2800" b="1" dirty="0" smtClean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1280"/>
          <a:stretch/>
        </p:blipFill>
        <p:spPr>
          <a:xfrm>
            <a:off x="60960" y="39899"/>
            <a:ext cx="12084285" cy="327632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666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Configurations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Rising Low Frequency </a:t>
            </a:r>
            <a:r>
              <a:rPr lang="en-US" sz="2800" b="1" dirty="0"/>
              <a:t>Hearing </a:t>
            </a:r>
            <a:r>
              <a:rPr lang="en-US" sz="2800" b="1" dirty="0" smtClean="0"/>
              <a:t>Loss</a:t>
            </a:r>
            <a:endParaRPr lang="en-US" sz="28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SSN </a:t>
            </a:r>
            <a:r>
              <a:rPr lang="en-US" sz="2800" b="1" dirty="0"/>
              <a:t>= </a:t>
            </a:r>
            <a:r>
              <a:rPr lang="en-US" sz="2800" b="1" dirty="0" smtClean="0"/>
              <a:t>990990008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04" y="2220387"/>
            <a:ext cx="10228572" cy="392381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617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/>
          <p:cNvSpPr txBox="1">
            <a:spLocks/>
          </p:cNvSpPr>
          <p:nvPr/>
        </p:nvSpPr>
        <p:spPr>
          <a:xfrm>
            <a:off x="316990" y="3438144"/>
            <a:ext cx="11582401" cy="2353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[SSN = 990990008] Confirm demographic fields 2 thru </a:t>
            </a:r>
            <a:r>
              <a:rPr lang="en-US" sz="2800" b="1" dirty="0"/>
              <a:t>14 (</a:t>
            </a:r>
            <a:r>
              <a:rPr lang="en-US" sz="2800" b="1" dirty="0" smtClean="0"/>
              <a:t>page 80) 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Is there a change in hearing (ear specific)?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Are thresholds within the range of normal (ear specific)?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/>
              <a:t>Where </a:t>
            </a:r>
            <a:r>
              <a:rPr lang="en-US" altLang="en-US" sz="2800" b="1" dirty="0"/>
              <a:t>does the patient need to go</a:t>
            </a:r>
            <a:r>
              <a:rPr lang="en-US" altLang="en-US" sz="2800" b="1" dirty="0" smtClean="0"/>
              <a:t>? 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/>
              <a:t>Additional Comments?</a:t>
            </a:r>
            <a:endParaRPr lang="en-US" sz="2800" b="1" dirty="0" smtClean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1190"/>
          <a:stretch/>
        </p:blipFill>
        <p:spPr>
          <a:xfrm>
            <a:off x="58861" y="24385"/>
            <a:ext cx="12084285" cy="327964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27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Audiogram Considerations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2800" b="1" dirty="0" smtClean="0"/>
              <a:t>Problem Audiograms – Masking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Required if the difference between ears </a:t>
            </a:r>
            <a:r>
              <a:rPr lang="en-US" sz="2800" b="1" dirty="0"/>
              <a:t>is </a:t>
            </a:r>
            <a:r>
              <a:rPr lang="en-US" sz="2800" b="1" u="sng" dirty="0"/>
              <a:t>&gt;</a:t>
            </a:r>
            <a:r>
              <a:rPr lang="en-US" sz="2800" b="1" dirty="0"/>
              <a:t> 40 </a:t>
            </a:r>
            <a:r>
              <a:rPr lang="en-US" sz="2800" b="1" dirty="0" smtClean="0"/>
              <a:t>dB </a:t>
            </a:r>
            <a:r>
              <a:rPr lang="en-US" sz="2800" b="1" dirty="0"/>
              <a:t>at one or multiple </a:t>
            </a:r>
            <a:r>
              <a:rPr lang="en-US" sz="2800" b="1" dirty="0" smtClean="0"/>
              <a:t>frequencies</a:t>
            </a:r>
            <a:endParaRPr lang="en-US" sz="28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P</a:t>
            </a:r>
            <a:r>
              <a:rPr lang="en-US" altLang="en-US" sz="2800" b="1" dirty="0" smtClean="0"/>
              <a:t>erformed </a:t>
            </a:r>
            <a:r>
              <a:rPr lang="en-US" altLang="en-US" sz="2800" b="1" dirty="0"/>
              <a:t>during diagnostic </a:t>
            </a:r>
            <a:r>
              <a:rPr lang="en-US" altLang="en-US" sz="2800" b="1" dirty="0" smtClean="0"/>
              <a:t>(audiologist) hearing </a:t>
            </a:r>
            <a:r>
              <a:rPr lang="en-US" altLang="en-US" sz="2800" b="1" dirty="0"/>
              <a:t>evaluation when cross-over is suspected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Masking noise </a:t>
            </a:r>
            <a:r>
              <a:rPr lang="en-US" altLang="en-US" sz="2800" b="1" dirty="0" smtClean="0"/>
              <a:t>(static) presented </a:t>
            </a:r>
            <a:r>
              <a:rPr lang="en-US" altLang="en-US" sz="2800" b="1" dirty="0"/>
              <a:t>in the non-test ear while thresholds are being recorded for test </a:t>
            </a:r>
            <a:r>
              <a:rPr lang="en-US" altLang="en-US" sz="2800" b="1" dirty="0" smtClean="0"/>
              <a:t>ear to prevent cross-over</a:t>
            </a:r>
            <a:endParaRPr lang="en-US" altLang="en-US" sz="28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Prevents the non-test ear from detecting the sound presented to the test ear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DOEHRS-HC will generate a referral if masking is required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Follow PS guidance on automated referrals for masking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3871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Audiometry Testing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9" y="1235202"/>
            <a:ext cx="7607810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C</a:t>
            </a:r>
            <a:r>
              <a:rPr lang="en-US" altLang="en-US" sz="2800" b="1" dirty="0"/>
              <a:t>omply with Federal, DoD and Service specific regulations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Monitor the effectiveness of the local hearing program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Identify significant threshold shift(s) in hearing level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Process medical referrals for proper diagnoses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Establish individual’s fitness for </a:t>
            </a:r>
            <a:r>
              <a:rPr lang="en-US" altLang="en-US" sz="2800" b="1" dirty="0" smtClean="0"/>
              <a:t>duty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 smtClean="0"/>
              <a:t>Completed </a:t>
            </a:r>
            <a:r>
              <a:rPr lang="en-US" sz="2400" b="1" dirty="0"/>
              <a:t>by Professional </a:t>
            </a:r>
            <a:r>
              <a:rPr lang="en-US" sz="2400" b="1" dirty="0" smtClean="0"/>
              <a:t>Supervisor</a:t>
            </a:r>
            <a:endParaRPr lang="en-US" altLang="en-US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423" y="1210813"/>
            <a:ext cx="3784000" cy="528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73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Masking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C:\Users\THEODO~1.MAS\AppData\Local\Temp\SNAGHTMLa4af5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740" y="1134994"/>
            <a:ext cx="7366572" cy="372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385763" y="4921383"/>
            <a:ext cx="11439524" cy="1345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In this example: masking/static </a:t>
            </a:r>
            <a:r>
              <a:rPr lang="en-US" sz="2800" b="1" dirty="0"/>
              <a:t>noise is presented to the </a:t>
            </a:r>
            <a:r>
              <a:rPr lang="en-US" sz="2800" b="1" dirty="0">
                <a:solidFill>
                  <a:srgbClr val="FF0000"/>
                </a:solidFill>
              </a:rPr>
              <a:t>right ear </a:t>
            </a:r>
            <a:r>
              <a:rPr lang="en-US" sz="2800" b="1" dirty="0"/>
              <a:t>at the same time pure tones are presented to the </a:t>
            </a:r>
            <a:r>
              <a:rPr lang="en-US" sz="2800" b="1" dirty="0">
                <a:solidFill>
                  <a:srgbClr val="0070C0"/>
                </a:solidFill>
              </a:rPr>
              <a:t>left </a:t>
            </a:r>
            <a:r>
              <a:rPr lang="en-US" sz="2800" b="1" dirty="0" smtClean="0">
                <a:solidFill>
                  <a:srgbClr val="0070C0"/>
                </a:solidFill>
              </a:rPr>
              <a:t>ear</a:t>
            </a:r>
            <a:r>
              <a:rPr lang="en-US" sz="2800" b="1" dirty="0" smtClean="0"/>
              <a:t>; this </a:t>
            </a:r>
            <a:r>
              <a:rPr lang="en-US" sz="2800" b="1" dirty="0"/>
              <a:t>is to prevent the </a:t>
            </a:r>
            <a:r>
              <a:rPr lang="en-US" sz="2800" b="1" dirty="0">
                <a:solidFill>
                  <a:srgbClr val="FF0000"/>
                </a:solidFill>
              </a:rPr>
              <a:t>right ear </a:t>
            </a:r>
            <a:r>
              <a:rPr lang="en-US" sz="2800" b="1" dirty="0"/>
              <a:t>from hearing the pure tones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8839201" y="1606487"/>
            <a:ext cx="3352800" cy="917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en-US" sz="2800" b="1" dirty="0" smtClean="0"/>
              <a:t>Left ear threshold at 1000 Hz: 70 dB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-3651" y="1615345"/>
            <a:ext cx="3340608" cy="908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2800" b="1" dirty="0" smtClean="0"/>
              <a:t>Right ear threshold at 1000 Hz: 20 dB</a:t>
            </a:r>
          </a:p>
        </p:txBody>
      </p:sp>
    </p:spTree>
    <p:extLst>
      <p:ext uri="{BB962C8B-B14F-4D97-AF65-F5344CB8AC3E}">
        <p14:creationId xmlns:p14="http://schemas.microsoft.com/office/powerpoint/2010/main" val="152911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Audiogram Considerations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2800" b="1" dirty="0" smtClean="0"/>
              <a:t>Problem Audiograms – Cross Over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 smtClean="0"/>
              <a:t>Can </a:t>
            </a:r>
            <a:r>
              <a:rPr lang="en-US" altLang="en-US" sz="2800" b="1" dirty="0"/>
              <a:t>occur when a ≥ 40 dB difference in thresholds exists between ears at </a:t>
            </a:r>
            <a:r>
              <a:rPr lang="en-US" altLang="en-US" sz="2800" b="1" dirty="0" smtClean="0"/>
              <a:t>one or more frequency(s)</a:t>
            </a:r>
            <a:endParaRPr lang="en-US" altLang="en-US" sz="28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Sound energy from the test ear stimulates the non-test ear causing non-test ear to respond to the stimulus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DOEHRS-HC performs an automatic re-check when threshold difference is ≥ 40 dB between ears at a given frequency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If difference confirmed, DOEHRS-HC will generate a </a:t>
            </a:r>
            <a:r>
              <a:rPr lang="en-US" altLang="en-US" sz="2800" b="1" dirty="0" smtClean="0"/>
              <a:t>Masking referral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5116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Configurations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Unilateral High Frequency </a:t>
            </a:r>
            <a:r>
              <a:rPr lang="en-US" sz="2800" b="1" dirty="0"/>
              <a:t>Hearing </a:t>
            </a:r>
            <a:r>
              <a:rPr lang="en-US" sz="2800" b="1" dirty="0" smtClean="0"/>
              <a:t>Loss</a:t>
            </a:r>
            <a:endParaRPr lang="en-US" sz="28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SSN </a:t>
            </a:r>
            <a:r>
              <a:rPr lang="en-US" sz="2800" b="1" dirty="0"/>
              <a:t>= </a:t>
            </a:r>
            <a:r>
              <a:rPr lang="en-US" sz="2800" b="1" dirty="0" smtClean="0"/>
              <a:t>990990010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28" y="2232579"/>
            <a:ext cx="10209524" cy="392381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531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/>
          <p:cNvSpPr txBox="1">
            <a:spLocks/>
          </p:cNvSpPr>
          <p:nvPr/>
        </p:nvSpPr>
        <p:spPr>
          <a:xfrm>
            <a:off x="316990" y="3499104"/>
            <a:ext cx="11582401" cy="2353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[SSN = 990990010] Confirm demographic fields 2 thru </a:t>
            </a:r>
            <a:r>
              <a:rPr lang="en-US" sz="2800" b="1" dirty="0"/>
              <a:t>14 (page </a:t>
            </a:r>
            <a:r>
              <a:rPr lang="en-US" sz="2800" b="1" dirty="0" smtClean="0"/>
              <a:t>82)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Is there a change in hearing (ear specific)?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Are thresholds within the range of normal (ear specific)?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/>
              <a:t>Where </a:t>
            </a:r>
            <a:r>
              <a:rPr lang="en-US" altLang="en-US" sz="2800" b="1" dirty="0"/>
              <a:t>does the patient need to go</a:t>
            </a:r>
            <a:r>
              <a:rPr lang="en-US" altLang="en-US" sz="2800" b="1" dirty="0" smtClean="0"/>
              <a:t>? 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/>
              <a:t>Additional Comments?</a:t>
            </a:r>
            <a:endParaRPr lang="en-US" sz="2800" b="1" dirty="0" smtClean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6657"/>
          <a:stretch/>
        </p:blipFill>
        <p:spPr>
          <a:xfrm>
            <a:off x="58861" y="27707"/>
            <a:ext cx="12084285" cy="344701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478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>
                <a:solidFill>
                  <a:srgbClr val="590D25"/>
                </a:solidFill>
                <a:latin typeface="+mn-lt"/>
              </a:rPr>
              <a:t>Audiogram Considerations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US" altLang="en-US" sz="2800" b="1" dirty="0"/>
              <a:t>Problem Audiograms – </a:t>
            </a:r>
            <a:r>
              <a:rPr lang="en-US" altLang="en-US" sz="2800" b="1" dirty="0" smtClean="0"/>
              <a:t>Asymmetry</a:t>
            </a:r>
            <a:endParaRPr lang="en-US" altLang="en-US" sz="28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DOEHRS-HC will </a:t>
            </a:r>
            <a:r>
              <a:rPr lang="en-US" sz="2800" b="1" dirty="0"/>
              <a:t>trigger </a:t>
            </a:r>
            <a:r>
              <a:rPr lang="en-US" sz="2800" b="1" dirty="0" smtClean="0"/>
              <a:t>an Asymmetric </a:t>
            </a:r>
            <a:r>
              <a:rPr lang="en-US" sz="2800" b="1" dirty="0"/>
              <a:t>Hearing </a:t>
            </a:r>
            <a:r>
              <a:rPr lang="en-US" sz="2800" b="1" dirty="0" smtClean="0"/>
              <a:t>Loss referral if </a:t>
            </a:r>
            <a:r>
              <a:rPr lang="en-US" sz="2800" b="1" dirty="0"/>
              <a:t>two consecutive </a:t>
            </a:r>
            <a:r>
              <a:rPr lang="en-US" sz="2800" b="1" dirty="0" smtClean="0"/>
              <a:t>frequencies between ears have </a:t>
            </a:r>
            <a:r>
              <a:rPr lang="en-US" sz="2800" b="1" dirty="0"/>
              <a:t>a </a:t>
            </a:r>
            <a:r>
              <a:rPr lang="en-US" sz="2800" b="1" dirty="0" smtClean="0"/>
              <a:t>difference of </a:t>
            </a:r>
            <a:r>
              <a:rPr lang="en-US" sz="2800" b="1" dirty="0"/>
              <a:t>25dB or </a:t>
            </a:r>
            <a:r>
              <a:rPr lang="en-US" sz="2800" b="1" dirty="0" smtClean="0"/>
              <a:t>more</a:t>
            </a:r>
          </a:p>
          <a:p>
            <a:pPr marL="457200" indent="-457200" algn="l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b="1" dirty="0" smtClean="0"/>
              <a:t>Thresholds </a:t>
            </a:r>
            <a:r>
              <a:rPr lang="en-US" sz="2800" b="1" dirty="0"/>
              <a:t>in one ear are better than thresholds in the opposite ear</a:t>
            </a:r>
          </a:p>
          <a:p>
            <a:pPr marL="457200" indent="-457200" algn="l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b="1" dirty="0"/>
              <a:t>May be associated with </a:t>
            </a:r>
            <a:r>
              <a:rPr lang="en-US" sz="2800" b="1" dirty="0" smtClean="0"/>
              <a:t>noise </a:t>
            </a:r>
            <a:r>
              <a:rPr lang="en-US" sz="2800" b="1" dirty="0"/>
              <a:t>exposure, sudden SNHL, or acoustic neuroma/vestibular schwannoma</a:t>
            </a:r>
          </a:p>
          <a:p>
            <a:pPr marL="457200" indent="-457200" algn="l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b="1" dirty="0"/>
              <a:t>Always considered a problem </a:t>
            </a:r>
            <a:r>
              <a:rPr lang="en-US" sz="2800" b="1" dirty="0" smtClean="0"/>
              <a:t>audiogram</a:t>
            </a:r>
          </a:p>
          <a:p>
            <a:pPr marL="457200" indent="-457200" algn="l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b="1" dirty="0" smtClean="0"/>
              <a:t>Audiogram </a:t>
            </a:r>
            <a:r>
              <a:rPr lang="en-US" sz="2800" b="1" dirty="0"/>
              <a:t>should always be reviewed by </a:t>
            </a:r>
            <a:r>
              <a:rPr lang="en-US" sz="2800" b="1" dirty="0" smtClean="0"/>
              <a:t>the Professional </a:t>
            </a:r>
            <a:r>
              <a:rPr lang="en-US" sz="2800" b="1" dirty="0"/>
              <a:t>Supervisor</a:t>
            </a:r>
          </a:p>
        </p:txBody>
      </p:sp>
    </p:spTree>
    <p:extLst>
      <p:ext uri="{BB962C8B-B14F-4D97-AF65-F5344CB8AC3E}">
        <p14:creationId xmlns:p14="http://schemas.microsoft.com/office/powerpoint/2010/main" val="189756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Configurations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Asymmetrical Hearing Loss</a:t>
            </a:r>
            <a:endParaRPr lang="en-US" sz="28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SSN </a:t>
            </a:r>
            <a:r>
              <a:rPr lang="en-US" sz="2800" b="1" dirty="0"/>
              <a:t>= </a:t>
            </a:r>
            <a:r>
              <a:rPr lang="en-US" sz="2800" b="1" dirty="0" smtClean="0"/>
              <a:t>990990011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63" y="2232579"/>
            <a:ext cx="10209524" cy="392381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71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/>
          <p:cNvSpPr txBox="1">
            <a:spLocks/>
          </p:cNvSpPr>
          <p:nvPr/>
        </p:nvSpPr>
        <p:spPr>
          <a:xfrm>
            <a:off x="316990" y="3438144"/>
            <a:ext cx="11582401" cy="2353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[SSN = 990990011] Confirm demographic fields 2 thru </a:t>
            </a:r>
            <a:r>
              <a:rPr lang="en-US" sz="2800" b="1" dirty="0"/>
              <a:t>14 (</a:t>
            </a:r>
            <a:r>
              <a:rPr lang="en-US" sz="2800" b="1" dirty="0" smtClean="0"/>
              <a:t>page 83) 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Is there a change in hearing (ear specific)?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Are thresholds within the range of normal (ear specific)?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/>
              <a:t>Where </a:t>
            </a:r>
            <a:r>
              <a:rPr lang="en-US" altLang="en-US" sz="2800" b="1" dirty="0"/>
              <a:t>does the patient need to go</a:t>
            </a:r>
            <a:r>
              <a:rPr lang="en-US" altLang="en-US" sz="2800" b="1" dirty="0" smtClean="0"/>
              <a:t>? 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/>
              <a:t>Additional Comments?</a:t>
            </a:r>
            <a:endParaRPr lang="en-US" sz="2800" b="1" dirty="0" smtClean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1190"/>
          <a:stretch/>
        </p:blipFill>
        <p:spPr>
          <a:xfrm>
            <a:off x="66004" y="24385"/>
            <a:ext cx="12084285" cy="327964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145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Audiogram Considerations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2800" b="1" dirty="0"/>
              <a:t>Problem Audiograms – </a:t>
            </a:r>
            <a:r>
              <a:rPr lang="en-US" sz="2800" b="1" dirty="0" smtClean="0"/>
              <a:t>Function and/or Non-Organic Hearing Loss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L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ack </a:t>
            </a:r>
            <a:r>
              <a:rPr lang="en-US" altLang="en-US" sz="2800" b="1" dirty="0">
                <a:solidFill>
                  <a:srgbClr val="000000"/>
                </a:solidFill>
              </a:rPr>
              <a:t>of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crossover (large difference between ears)</a:t>
            </a:r>
            <a:endParaRPr lang="en-US" altLang="en-US" sz="2800" b="1" dirty="0">
              <a:solidFill>
                <a:srgbClr val="00000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000000"/>
                </a:solidFill>
              </a:rPr>
              <a:t>Flat audiogram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000000"/>
                </a:solidFill>
              </a:rPr>
              <a:t>Inconsistent responses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000000"/>
                </a:solidFill>
              </a:rPr>
              <a:t>Behavior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000000"/>
                </a:solidFill>
              </a:rPr>
              <a:t>Known motivation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000000"/>
                </a:solidFill>
              </a:rPr>
              <a:t>50 dB or above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172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Configurations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Flat Hearing Loss</a:t>
            </a:r>
            <a:endParaRPr lang="en-US" sz="28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SSN </a:t>
            </a:r>
            <a:r>
              <a:rPr lang="en-US" sz="2800" b="1" dirty="0"/>
              <a:t>= </a:t>
            </a:r>
            <a:r>
              <a:rPr lang="en-US" sz="2800" b="1" dirty="0" smtClean="0"/>
              <a:t>990990019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39" y="2244771"/>
            <a:ext cx="10228572" cy="392381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924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/>
          <p:cNvSpPr txBox="1">
            <a:spLocks/>
          </p:cNvSpPr>
          <p:nvPr/>
        </p:nvSpPr>
        <p:spPr>
          <a:xfrm>
            <a:off x="316990" y="3486912"/>
            <a:ext cx="11582401" cy="2353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[SSN = 990990019] Confirm demographic fields 2 thru </a:t>
            </a:r>
            <a:r>
              <a:rPr lang="en-US" sz="2800" b="1" dirty="0"/>
              <a:t>14 (</a:t>
            </a:r>
            <a:r>
              <a:rPr lang="en-US" sz="2800" b="1" dirty="0" smtClean="0"/>
              <a:t>page 84) 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Is there a change in hearing (ear specific)?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Are thresholds within the range of normal (ear specific)?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/>
              <a:t>Where </a:t>
            </a:r>
            <a:r>
              <a:rPr lang="en-US" altLang="en-US" sz="2800" b="1" dirty="0"/>
              <a:t>does the patient need to go</a:t>
            </a:r>
            <a:r>
              <a:rPr lang="en-US" altLang="en-US" sz="2800" b="1" dirty="0" smtClean="0"/>
              <a:t>? 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/>
              <a:t>Additional Comments?</a:t>
            </a:r>
            <a:endParaRPr lang="en-US" sz="2800" b="1" dirty="0" smtClean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6897"/>
          <a:stretch/>
        </p:blipFill>
        <p:spPr>
          <a:xfrm>
            <a:off x="58861" y="24385"/>
            <a:ext cx="12084285" cy="343814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50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Monitoring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Purpose: conduct </a:t>
            </a:r>
            <a:r>
              <a:rPr lang="en-US" altLang="en-US" sz="2800" b="1" dirty="0">
                <a:cs typeface="Arial" charset="0"/>
              </a:rPr>
              <a:t>routine hearing tests to identify changes in hearing related to noise exposure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Creation of initial baseline hearing thresholds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DD Form 2215 required for all military and all </a:t>
            </a:r>
            <a:r>
              <a:rPr lang="en-US" sz="2400" b="1" dirty="0" smtClean="0"/>
              <a:t>those DoD </a:t>
            </a:r>
            <a:r>
              <a:rPr lang="en-US" sz="2400" b="1" dirty="0"/>
              <a:t>civilians exposed to hazardous noise (HCP Stressors)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>
                <a:cs typeface="Arial" charset="0"/>
              </a:rPr>
              <a:t>Determine disposition, referral </a:t>
            </a:r>
            <a:r>
              <a:rPr lang="en-US" altLang="en-US" sz="2800" b="1" dirty="0" smtClean="0">
                <a:cs typeface="Arial" charset="0"/>
              </a:rPr>
              <a:t>needs </a:t>
            </a:r>
            <a:r>
              <a:rPr lang="en-US" altLang="en-US" sz="2800" b="1" dirty="0">
                <a:cs typeface="Arial" charset="0"/>
              </a:rPr>
              <a:t>and fitness for duty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>
                <a:cs typeface="Arial" charset="0"/>
              </a:rPr>
              <a:t>Baseline re-establishment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>
                <a:cs typeface="Arial" charset="0"/>
              </a:rPr>
              <a:t>Termination - removal from the HCP</a:t>
            </a:r>
          </a:p>
        </p:txBody>
      </p:sp>
    </p:spTree>
    <p:extLst>
      <p:ext uri="{BB962C8B-B14F-4D97-AF65-F5344CB8AC3E}">
        <p14:creationId xmlns:p14="http://schemas.microsoft.com/office/powerpoint/2010/main" val="107656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Audiogram Considerations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SSN </a:t>
            </a:r>
            <a:r>
              <a:rPr lang="en-US" sz="2800" b="1" dirty="0"/>
              <a:t>= </a:t>
            </a:r>
            <a:r>
              <a:rPr lang="en-US" sz="2800" b="1" dirty="0" smtClean="0"/>
              <a:t>990990019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 smtClean="0"/>
              <a:t>Patient returned for Follow-up testing</a:t>
            </a:r>
            <a:endParaRPr lang="en-US" altLang="en-US" sz="2400" b="1" dirty="0" smtClean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What should occur after Follow-up 2?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01" y="2898343"/>
            <a:ext cx="11695238" cy="245714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859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Configurations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Asymmetrical Flat Hearing Loss</a:t>
            </a:r>
            <a:endParaRPr lang="en-US" sz="28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SSN </a:t>
            </a:r>
            <a:r>
              <a:rPr lang="en-US" sz="2800" b="1" dirty="0"/>
              <a:t>= </a:t>
            </a:r>
            <a:r>
              <a:rPr lang="en-US" sz="2800" b="1" dirty="0" smtClean="0"/>
              <a:t>990990013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28" y="2282867"/>
            <a:ext cx="10209524" cy="388571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3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/>
          <p:cNvSpPr txBox="1">
            <a:spLocks/>
          </p:cNvSpPr>
          <p:nvPr/>
        </p:nvSpPr>
        <p:spPr>
          <a:xfrm>
            <a:off x="316990" y="3486912"/>
            <a:ext cx="11582401" cy="2353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[SSN = 990990013] Confirm demographic fields 2 thru </a:t>
            </a:r>
            <a:r>
              <a:rPr lang="en-US" sz="2800" b="1" dirty="0"/>
              <a:t>14 (</a:t>
            </a:r>
            <a:r>
              <a:rPr lang="en-US" sz="2800" b="1" dirty="0" smtClean="0"/>
              <a:t>page 85) 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Is there a change in hearing (ear specific)?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Are thresholds within the range of normal (ear specific)?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/>
              <a:t>Where </a:t>
            </a:r>
            <a:r>
              <a:rPr lang="en-US" altLang="en-US" sz="2800" b="1" dirty="0"/>
              <a:t>does the patient need to go</a:t>
            </a:r>
            <a:r>
              <a:rPr lang="en-US" altLang="en-US" sz="2800" b="1" dirty="0" smtClean="0"/>
              <a:t>? 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/>
              <a:t>Additional Comments?</a:t>
            </a:r>
            <a:endParaRPr lang="en-US" sz="2800" b="1" dirty="0" smtClean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6987"/>
          <a:stretch/>
        </p:blipFill>
        <p:spPr>
          <a:xfrm>
            <a:off x="60960" y="27707"/>
            <a:ext cx="12084285" cy="343482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271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Audiogram Considerations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SSN </a:t>
            </a:r>
            <a:r>
              <a:rPr lang="en-US" sz="2800" b="1" dirty="0"/>
              <a:t>= </a:t>
            </a:r>
            <a:r>
              <a:rPr lang="en-US" sz="2800" b="1" dirty="0" smtClean="0"/>
              <a:t>990990013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 smtClean="0"/>
              <a:t>Patient returned for Follow-up testing</a:t>
            </a:r>
            <a:endParaRPr lang="en-US" altLang="en-US" sz="2400" b="1" dirty="0" smtClean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What should occur after Follow-up 2?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21" y="2916368"/>
            <a:ext cx="11646000" cy="192600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98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Configurations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Sudden Hearing Loss – Always a Medical Emergency</a:t>
            </a:r>
            <a:endParaRPr lang="en-US" sz="28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SSN </a:t>
            </a:r>
            <a:r>
              <a:rPr lang="en-US" sz="2800" b="1" dirty="0"/>
              <a:t>= </a:t>
            </a:r>
            <a:r>
              <a:rPr lang="en-US" sz="2800" b="1" dirty="0" smtClean="0"/>
              <a:t>990990026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91" y="2251627"/>
            <a:ext cx="10209524" cy="390476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15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/>
          <p:cNvSpPr txBox="1">
            <a:spLocks/>
          </p:cNvSpPr>
          <p:nvPr/>
        </p:nvSpPr>
        <p:spPr>
          <a:xfrm>
            <a:off x="304798" y="3816096"/>
            <a:ext cx="11582401" cy="2353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[SSN = 990990026] Confirm demographic fields 2 thru </a:t>
            </a:r>
            <a:r>
              <a:rPr lang="en-US" sz="2800" b="1" dirty="0"/>
              <a:t>14 (</a:t>
            </a:r>
            <a:r>
              <a:rPr lang="en-US" sz="2800" b="1" dirty="0" smtClean="0"/>
              <a:t>page 86) 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Is there a change in hearing (ear specific)?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Are thresholds within the range of normal (ear specific)?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/>
              <a:t>Where </a:t>
            </a:r>
            <a:r>
              <a:rPr lang="en-US" altLang="en-US" sz="2800" b="1" dirty="0"/>
              <a:t>does the patient need to go</a:t>
            </a:r>
            <a:r>
              <a:rPr lang="en-US" altLang="en-US" sz="2800" b="1" dirty="0" smtClean="0"/>
              <a:t>? 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/>
              <a:t>Additional Comments?</a:t>
            </a:r>
            <a:endParaRPr lang="en-US" sz="2800" b="1" dirty="0" smtClean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1" y="24385"/>
            <a:ext cx="12084285" cy="369285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531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Audiogram Referrals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DOEHRS-HC referral flags - some are listed below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Positive STS - conduct Follow-up testing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Asymmetrical hearing loss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Low and/or high frequency hearing loss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Masking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Tinnitus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Fitness and Risk Evaluation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Review the audiometric history to determine what happened and what needs to occur </a:t>
            </a:r>
          </a:p>
        </p:txBody>
      </p:sp>
    </p:spTree>
    <p:extLst>
      <p:ext uri="{BB962C8B-B14F-4D97-AF65-F5344CB8AC3E}">
        <p14:creationId xmlns:p14="http://schemas.microsoft.com/office/powerpoint/2010/main" val="8847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Audiogram Referrals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DOEHRS-HC may not create a referral but further examinations/care may need to </a:t>
            </a:r>
            <a:r>
              <a:rPr lang="en-US" sz="2800" b="1" dirty="0" smtClean="0"/>
              <a:t>occur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 smtClean="0"/>
              <a:t>Fitness for </a:t>
            </a:r>
            <a:r>
              <a:rPr lang="en-US" sz="2400" b="1" dirty="0"/>
              <a:t>Duty; Profile </a:t>
            </a:r>
            <a:r>
              <a:rPr lang="en-US" sz="2400" b="1" dirty="0" smtClean="0"/>
              <a:t>change; Conductive issues on a 2216</a:t>
            </a:r>
            <a:endParaRPr lang="en-US" sz="24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Conductive issues suspected - do an otoscopic examination and/or refer for evaluation/care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If Follow-up testing is required, delay until </a:t>
            </a:r>
            <a:r>
              <a:rPr lang="en-US" sz="2400" b="1" dirty="0" smtClean="0"/>
              <a:t>conductive issues are resolved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2926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Profile Change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Pertains to military personnel only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Profile change does not auto generate a referral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Service Specific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Review the audiometric history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Determine if patient was previously evaluated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Refer to an audiologist if needed</a:t>
            </a:r>
          </a:p>
        </p:txBody>
      </p:sp>
    </p:spTree>
    <p:extLst>
      <p:ext uri="{BB962C8B-B14F-4D97-AF65-F5344CB8AC3E}">
        <p14:creationId xmlns:p14="http://schemas.microsoft.com/office/powerpoint/2010/main" val="26281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USA/USAF Physical Profile Serial System (PULHES)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P = Physical capacity/stamina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U = Upper body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L = Lower body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H = Hearing and ears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Focused on hearing and any diseases of the ear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E = Eyes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S = Stability/Psychiatric</a:t>
            </a:r>
          </a:p>
        </p:txBody>
      </p:sp>
    </p:spTree>
    <p:extLst>
      <p:ext uri="{BB962C8B-B14F-4D97-AF65-F5344CB8AC3E}">
        <p14:creationId xmlns:p14="http://schemas.microsoft.com/office/powerpoint/2010/main" val="298580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Service m</a:t>
            </a:r>
            <a:r>
              <a:rPr lang="en-US" altLang="en-US" sz="2800" b="1" dirty="0"/>
              <a:t>embers are at a much greater risk for noise-induced hearing loss compared to the general population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 smtClean="0"/>
              <a:t>Noise-induced hearing </a:t>
            </a:r>
            <a:r>
              <a:rPr lang="en-US" altLang="en-US" sz="2800" b="1" dirty="0"/>
              <a:t>loss is a bloodless/painless injury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Hearing tests are a reliable way to identify a </a:t>
            </a:r>
            <a:r>
              <a:rPr lang="en-US" altLang="en-US" sz="2800" b="1" dirty="0" smtClean="0"/>
              <a:t>Noise-induced injury</a:t>
            </a:r>
            <a:endParaRPr lang="en-US" altLang="en-US" sz="28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Early identification is the goal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Enables </a:t>
            </a:r>
            <a:r>
              <a:rPr lang="en-US" altLang="en-US" sz="2400" b="1" dirty="0"/>
              <a:t>access to preventive/rehabilitative services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Limits permanent impact on career/job performance</a:t>
            </a:r>
          </a:p>
        </p:txBody>
      </p:sp>
    </p:spTree>
    <p:extLst>
      <p:ext uri="{BB962C8B-B14F-4D97-AF65-F5344CB8AC3E}">
        <p14:creationId xmlns:p14="http://schemas.microsoft.com/office/powerpoint/2010/main" val="37542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PULHES Numerical Grade System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1 = a high level of medical fitness; fully ​qualified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2 = possesses some medical condition or physical defect that may require some activity limitations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3 = one or more medical conditions or physical defects that may require significant limitations; may still be able to stay in the military with limited duties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4 = one or more medical conditions or physical defects of such severity that the performance of military duty must be drastically limited; disqualifier for continued military service</a:t>
            </a:r>
          </a:p>
        </p:txBody>
      </p:sp>
    </p:spTree>
    <p:extLst>
      <p:ext uri="{BB962C8B-B14F-4D97-AF65-F5344CB8AC3E}">
        <p14:creationId xmlns:p14="http://schemas.microsoft.com/office/powerpoint/2010/main" val="133396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PULHES “H”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D</a:t>
            </a:r>
            <a:r>
              <a:rPr lang="en-US" altLang="en-US" sz="2800" b="1" dirty="0"/>
              <a:t>OEHRS-HC test is not a diagnostic hearing test, a profile should not be created from this test alone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DOEHRS-HC tests indicate projected profiles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If a DOEHRS-HC test projects a profile of </a:t>
            </a:r>
            <a:r>
              <a:rPr lang="en-US" altLang="en-US" sz="2800" b="1" u="sng" dirty="0"/>
              <a:t>&gt;</a:t>
            </a:r>
            <a:r>
              <a:rPr lang="en-US" altLang="en-US" sz="2800" b="1" dirty="0"/>
              <a:t> H2, a referral for a diagnostic hearing evaluation is necessary (check audiometric history)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Hearing profiles will be documented IAW Service specific guidelines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809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Considerations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Profile Change </a:t>
            </a:r>
            <a:r>
              <a:rPr lang="en-US" sz="2800" b="1" dirty="0"/>
              <a:t>(Service Specific - </a:t>
            </a:r>
            <a:r>
              <a:rPr lang="en-US" sz="2800" b="1" dirty="0" smtClean="0"/>
              <a:t>USA/USAF) [SSN </a:t>
            </a:r>
            <a:r>
              <a:rPr lang="en-US" sz="2800" b="1" dirty="0"/>
              <a:t>= </a:t>
            </a:r>
            <a:r>
              <a:rPr lang="en-US" sz="2800" b="1" dirty="0" smtClean="0"/>
              <a:t>990990023]</a:t>
            </a:r>
            <a:endParaRPr lang="en-US" sz="28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Any Profile changes are required to be evaluated/verified by 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90" y="2240782"/>
            <a:ext cx="10209524" cy="392381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65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/>
          <p:cNvSpPr txBox="1">
            <a:spLocks/>
          </p:cNvSpPr>
          <p:nvPr/>
        </p:nvSpPr>
        <p:spPr>
          <a:xfrm>
            <a:off x="316990" y="3438144"/>
            <a:ext cx="11582401" cy="2353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[SSN = 990990023] Confirm demographic fields 2 thru </a:t>
            </a:r>
            <a:r>
              <a:rPr lang="en-US" sz="2800" b="1" dirty="0"/>
              <a:t>14 (page </a:t>
            </a:r>
            <a:r>
              <a:rPr lang="en-US" sz="2800" b="1" dirty="0" smtClean="0"/>
              <a:t>88)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Is there a change in hearing (ear specific)?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/>
              <a:t>Are thresholds within the range of normal (ear specific)?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/>
              <a:t>Where </a:t>
            </a:r>
            <a:r>
              <a:rPr lang="en-US" altLang="en-US" sz="2800" b="1" dirty="0"/>
              <a:t>does the patient need to go</a:t>
            </a:r>
            <a:r>
              <a:rPr lang="en-US" altLang="en-US" sz="2800" b="1" dirty="0" smtClean="0"/>
              <a:t>? </a:t>
            </a:r>
          </a:p>
          <a:p>
            <a:pPr marL="457200" indent="-457200" algn="l" defTabSz="931774"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/>
              <a:t>Additional Comments?</a:t>
            </a:r>
            <a:endParaRPr lang="en-US" sz="2800" b="1" dirty="0" smtClean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1850"/>
          <a:stretch/>
        </p:blipFill>
        <p:spPr>
          <a:xfrm>
            <a:off x="60960" y="24385"/>
            <a:ext cx="12084285" cy="325526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16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Summary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47394"/>
            <a:ext cx="11582401" cy="4676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Graphic/Serial audiogram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Patient demographic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Audiograms types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DD Form 2215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DD Form </a:t>
            </a:r>
            <a:r>
              <a:rPr lang="en-US" sz="2400" b="1" dirty="0" smtClean="0"/>
              <a:t>2216 including Follow-up </a:t>
            </a:r>
            <a:r>
              <a:rPr lang="en-US" sz="2400" b="1" dirty="0"/>
              <a:t>testing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Non-Hearing Conservation test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Audiometric configurations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Problem Audiograms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Baseline re-establishment</a:t>
            </a:r>
          </a:p>
        </p:txBody>
      </p:sp>
    </p:spTree>
    <p:extLst>
      <p:ext uri="{BB962C8B-B14F-4D97-AF65-F5344CB8AC3E}">
        <p14:creationId xmlns:p14="http://schemas.microsoft.com/office/powerpoint/2010/main" val="282516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0"/>
            <a:ext cx="10972800" cy="1619249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endParaRPr lang="en-US" sz="5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7925" y="5172075"/>
            <a:ext cx="7305675" cy="1009650"/>
          </a:xfrm>
        </p:spPr>
        <p:txBody>
          <a:bodyPr>
            <a:normAutofit fontScale="70000" lnSpcReduction="20000"/>
          </a:bodyPr>
          <a:lstStyle/>
          <a:p>
            <a:r>
              <a:rPr lang="en-US" sz="5200" b="1" dirty="0">
                <a:solidFill>
                  <a:srgbClr val="660033"/>
                </a:solidFill>
              </a:rPr>
              <a:t>Tri-Service Hearing Technician </a:t>
            </a:r>
            <a:endParaRPr lang="en-US" sz="5200" b="1" dirty="0" smtClean="0">
              <a:solidFill>
                <a:srgbClr val="660033"/>
              </a:solidFill>
            </a:endParaRPr>
          </a:p>
          <a:p>
            <a:r>
              <a:rPr lang="en-US" sz="5200" b="1" dirty="0" smtClean="0">
                <a:solidFill>
                  <a:srgbClr val="660033"/>
                </a:solidFill>
              </a:rPr>
              <a:t>4.2 </a:t>
            </a:r>
            <a:r>
              <a:rPr lang="en-US" sz="5200" b="1" dirty="0">
                <a:solidFill>
                  <a:srgbClr val="660033"/>
                </a:solidFill>
              </a:rPr>
              <a:t>Certification Course</a:t>
            </a:r>
            <a:endParaRPr lang="en-US" sz="52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0" r="1"/>
          <a:stretch/>
        </p:blipFill>
        <p:spPr>
          <a:xfrm>
            <a:off x="36576" y="2717590"/>
            <a:ext cx="12126468" cy="1433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4760" y="5599253"/>
            <a:ext cx="2990476" cy="1238095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206240" y="1465616"/>
            <a:ext cx="3791712" cy="12170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lIns="91416" tIns="45708" rIns="91416" bIns="45708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 Questions ?</a:t>
            </a:r>
            <a:endParaRPr lang="en-US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773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Audiometric Testing and Follow-Up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Audiogram - Graphic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4905133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G</a:t>
            </a:r>
            <a:r>
              <a:rPr lang="en-US" altLang="en-US" sz="2800" b="1" dirty="0"/>
              <a:t>raphic representation of hearing thresholds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Frequency and </a:t>
            </a:r>
            <a:r>
              <a:rPr lang="en-US" altLang="en-US" sz="2400" b="1" dirty="0" smtClean="0"/>
              <a:t>Intensity</a:t>
            </a:r>
            <a:endParaRPr lang="en-US" altLang="en-US" sz="24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Symbols to represent </a:t>
            </a:r>
            <a:r>
              <a:rPr lang="en-US" altLang="en-US" sz="2800" b="1" dirty="0" smtClean="0"/>
              <a:t>right/left ear, bone conduction and masked thresholds (legend)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Frequently used in a clinical/diagnostic setting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Thresholds </a:t>
            </a:r>
            <a:r>
              <a:rPr lang="en-US" sz="2800" b="1" dirty="0"/>
              <a:t>are measured and recorded in 5 dB </a:t>
            </a:r>
            <a:r>
              <a:rPr lang="en-US" sz="2800" b="1" dirty="0" smtClean="0"/>
              <a:t>increments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707" y="1235201"/>
            <a:ext cx="6880953" cy="370238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771" t="2670" r="5212" b="56452"/>
          <a:stretch/>
        </p:blipFill>
        <p:spPr>
          <a:xfrm>
            <a:off x="7690745" y="5003154"/>
            <a:ext cx="2304268" cy="175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3557</TotalTime>
  <Words>7221</Words>
  <Application>Microsoft Office PowerPoint</Application>
  <PresentationFormat>Widescreen</PresentationFormat>
  <Paragraphs>802</Paragraphs>
  <Slides>85</Slides>
  <Notes>83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0" baseType="lpstr">
      <vt:lpstr>Arial</vt:lpstr>
      <vt:lpstr>Calibri</vt:lpstr>
      <vt:lpstr>Calibri Light</vt:lpstr>
      <vt:lpstr>Wingdings</vt:lpstr>
      <vt:lpstr>Office Theme</vt:lpstr>
      <vt:lpstr>Audiometric Testing and Follow-up</vt:lpstr>
      <vt:lpstr>Audiometric Testing and Follow-Up Learning Objectives</vt:lpstr>
      <vt:lpstr>Audiometric Testing and Follow-Up Pure Tone Air Conduction Threshold Testing</vt:lpstr>
      <vt:lpstr>Audiometric Testing and Follow-Up Definitions</vt:lpstr>
      <vt:lpstr>Hearing Conservation Overview Definitions</vt:lpstr>
      <vt:lpstr>Audiometric Testing and Follow-Up Audiometry Testing</vt:lpstr>
      <vt:lpstr>Audiometric Testing and Follow-Up Audiometric Monitoring</vt:lpstr>
      <vt:lpstr>Audiometric Testing and Follow-Up Audiometric Testing</vt:lpstr>
      <vt:lpstr>Audiometric Testing and Follow-Up Audiogram - Graphic</vt:lpstr>
      <vt:lpstr>Audiometric Testing and Follow-Up Audiogram – Serial or Numeric</vt:lpstr>
      <vt:lpstr>PowerPoint Presentation</vt:lpstr>
      <vt:lpstr>Audiometric Testing and Follow-Up Required DOEHRS-HC Audiogram Fields/Sub-Fields</vt:lpstr>
      <vt:lpstr>Audiometric Testing and Follow-Up DOEHRS-HC Audiogram Sub-Fields</vt:lpstr>
      <vt:lpstr>Audiometric Testing and Follow-Up Learning Objectives</vt:lpstr>
      <vt:lpstr>Audiometric Testing and Follow-Up DD Form 2215 Reference (Baseline) Audiogram</vt:lpstr>
      <vt:lpstr>Audiometric Testing and Follow-Up Reference Test Selection Reasons</vt:lpstr>
      <vt:lpstr>Audiometric Testing and Follow-Up Reference Test Selection Reasons</vt:lpstr>
      <vt:lpstr>Audiometric Testing and Follow-Up Reference Test Selection Reasons</vt:lpstr>
      <vt:lpstr>Audiometric Testing and Follow-Up Reference Test Selection Reasons</vt:lpstr>
      <vt:lpstr>Audiometric Testing and Follow-Up DD Form 2216 Monitoring Audiogram Types</vt:lpstr>
      <vt:lpstr>Audiometric Testing and Follow-Up DD Form 2216 Selection</vt:lpstr>
      <vt:lpstr>Audiometric Testing and Follow-Up DD Form 2216 Selection</vt:lpstr>
      <vt:lpstr>Audiometric Testing and Follow-Up Reference Audiogram Type 0</vt:lpstr>
      <vt:lpstr>Audiometric Testing and Follow-Up STS Identified - Follow-up Testing</vt:lpstr>
      <vt:lpstr>Audiometric Testing and Follow-Up Negative STS Follow-up Testing</vt:lpstr>
      <vt:lpstr>Audiometric Testing and Follow-Up Negative STS Initial 2216 Test</vt:lpstr>
      <vt:lpstr>Audiometric Testing and Follow-Up Negative STS Follow-up Test</vt:lpstr>
      <vt:lpstr>Audiometric Testing and Follow-Up Negative STS Follow-up Testing Confirmed</vt:lpstr>
      <vt:lpstr>Audiometric Testing and Follow-Up Run Test Retrieval on Follow-up 1</vt:lpstr>
      <vt:lpstr>PowerPoint Presentation</vt:lpstr>
      <vt:lpstr>Audiometric Testing and Follow-Up Negative STS Follow-up Testing Resolved</vt:lpstr>
      <vt:lpstr>PowerPoint Presentation</vt:lpstr>
      <vt:lpstr>Audiometric Testing and Follow-Up Positive STS Follow-up Testing</vt:lpstr>
      <vt:lpstr>Audiometric Testing and Follow-Up Positive STS Follow-up Testing Scheduling</vt:lpstr>
      <vt:lpstr>Audiometric Testing and Follow-Up Positive STS Follow-up Testing Resolved (TTS)</vt:lpstr>
      <vt:lpstr>PowerPoint Presentation</vt:lpstr>
      <vt:lpstr>Audiometric Testing and Follow-Up Positive STS Follow-up Testing Resolved (TTS)</vt:lpstr>
      <vt:lpstr>PowerPoint Presentation</vt:lpstr>
      <vt:lpstr>Audiometric Testing and Follow-Up Positive STS Follow-up 2 Testing Confirmed</vt:lpstr>
      <vt:lpstr>Audiometric Testing and Follow-Up Positive STS Follow-up 2 Testing Confirmed</vt:lpstr>
      <vt:lpstr>Audiometric Testing and Follow-Up Positive STS Follow-up 2 Testing Confirmed</vt:lpstr>
      <vt:lpstr>PowerPoint Presentation</vt:lpstr>
      <vt:lpstr>Audiometric Testing and Follow-Up Non-Hearing Conservation Test</vt:lpstr>
      <vt:lpstr>Audiometric Testing and Follow-Up Non-Hearing Conservation Test</vt:lpstr>
      <vt:lpstr>Audiometric Testing and Follow-Up Non-Hearing Conservation Test</vt:lpstr>
      <vt:lpstr>Audiometric Testing and Follow-Up Degree of Hearing Loss</vt:lpstr>
      <vt:lpstr>Audiometric Testing and Follow-Up Post Audiometric Testing Review</vt:lpstr>
      <vt:lpstr>Audiometric Testing and Follow-Up Audiometric Configurations</vt:lpstr>
      <vt:lpstr>PowerPoint Presentation</vt:lpstr>
      <vt:lpstr>Audiometric Testing and Follow-Up Audiometric Configurations</vt:lpstr>
      <vt:lpstr>PowerPoint Presentation</vt:lpstr>
      <vt:lpstr>Audiometric Testing and Follow-Up Audiogram Considerations Fitness for Duty</vt:lpstr>
      <vt:lpstr>Audiometric Testing and Follow-Up Audiometric Configurations</vt:lpstr>
      <vt:lpstr>PowerPoint Presentation</vt:lpstr>
      <vt:lpstr>Audiometric Testing and Follow-Up Audiometric Configurations</vt:lpstr>
      <vt:lpstr>PowerPoint Presentation</vt:lpstr>
      <vt:lpstr>Audiometric Testing and Follow-Up Audiometric Configurations</vt:lpstr>
      <vt:lpstr>PowerPoint Presentation</vt:lpstr>
      <vt:lpstr>Audiometric Testing and Follow-Up Audiogram Considerations</vt:lpstr>
      <vt:lpstr>Audiometric Testing and Follow-Up Masking</vt:lpstr>
      <vt:lpstr>Audiometric Testing and Follow-Up Audiogram Considerations</vt:lpstr>
      <vt:lpstr>Audiometric Testing and Follow-Up Audiometric Configurations</vt:lpstr>
      <vt:lpstr>PowerPoint Presentation</vt:lpstr>
      <vt:lpstr>Audiometric Testing and Follow-Up Audiogram Considerations</vt:lpstr>
      <vt:lpstr>Audiometric Testing and Follow-Up Audiometric Configurations</vt:lpstr>
      <vt:lpstr>PowerPoint Presentation</vt:lpstr>
      <vt:lpstr>Audiometric Testing and Follow-Up Audiogram Considerations</vt:lpstr>
      <vt:lpstr>Audiometric Testing and Follow-Up Audiometric Configurations</vt:lpstr>
      <vt:lpstr>PowerPoint Presentation</vt:lpstr>
      <vt:lpstr>Audiometric Testing and Follow-Up Audiogram Considerations</vt:lpstr>
      <vt:lpstr>Audiometric Testing and Follow-Up Audiometric Configurations</vt:lpstr>
      <vt:lpstr>PowerPoint Presentation</vt:lpstr>
      <vt:lpstr>Audiometric Testing and Follow-Up Audiogram Considerations</vt:lpstr>
      <vt:lpstr>Audiometric Testing and Follow-Up Audiometric Configurations</vt:lpstr>
      <vt:lpstr>PowerPoint Presentation</vt:lpstr>
      <vt:lpstr>Audiometric Testing and Follow-Up Audiogram Referrals</vt:lpstr>
      <vt:lpstr>Audiometric Testing and Follow-Up Audiogram Referrals</vt:lpstr>
      <vt:lpstr>Audiometric Testing and Follow-Up Profile Change</vt:lpstr>
      <vt:lpstr>Audiometric Testing and Follow-Up USA/USAF Physical Profile Serial System (PULHES)</vt:lpstr>
      <vt:lpstr>Audiometric Testing and Follow-Up PULHES Numerical Grade System</vt:lpstr>
      <vt:lpstr>Audiometric Testing and Follow-Up PULHES “H”</vt:lpstr>
      <vt:lpstr>Audiometric Testing and Follow-Up Audiometric Considerations</vt:lpstr>
      <vt:lpstr>PowerPoint Presentation</vt:lpstr>
      <vt:lpstr>Audiometric Testing and Follow-up Summary</vt:lpstr>
      <vt:lpstr>Audiometric Testing and Follow-up</vt:lpstr>
    </vt:vector>
  </TitlesOfParts>
  <Company>DHA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Hearing Conservation Overview</dc:title>
  <dc:creator>Mason, Theodore D. (CIV)</dc:creator>
  <cp:lastModifiedBy>Mason, Theodore D. (CIV)</cp:lastModifiedBy>
  <cp:revision>249</cp:revision>
  <dcterms:created xsi:type="dcterms:W3CDTF">2021-11-08T10:46:43Z</dcterms:created>
  <dcterms:modified xsi:type="dcterms:W3CDTF">2021-12-27T11:17:23Z</dcterms:modified>
</cp:coreProperties>
</file>